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15"/>
  </p:notesMasterIdLst>
  <p:handoutMasterIdLst>
    <p:handoutMasterId r:id="rId16"/>
  </p:handoutMasterIdLst>
  <p:sldIdLst>
    <p:sldId id="321" r:id="rId2"/>
    <p:sldId id="323" r:id="rId3"/>
    <p:sldId id="324" r:id="rId4"/>
    <p:sldId id="329" r:id="rId5"/>
    <p:sldId id="331" r:id="rId6"/>
    <p:sldId id="325" r:id="rId7"/>
    <p:sldId id="332" r:id="rId8"/>
    <p:sldId id="326" r:id="rId9"/>
    <p:sldId id="333" r:id="rId10"/>
    <p:sldId id="327" r:id="rId11"/>
    <p:sldId id="334" r:id="rId12"/>
    <p:sldId id="328" r:id="rId13"/>
    <p:sldId id="330" r:id="rId14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B4975A"/>
    <a:srgbClr val="003974"/>
    <a:srgbClr val="AAA9AA"/>
    <a:srgbClr val="9ACA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/>
    <p:restoredTop sz="91224" autoAdjust="0"/>
  </p:normalViewPr>
  <p:slideViewPr>
    <p:cSldViewPr>
      <p:cViewPr varScale="1">
        <p:scale>
          <a:sx n="128" d="100"/>
          <a:sy n="128" d="100"/>
        </p:scale>
        <p:origin x="90" y="1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080" y="19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B60EF-6A4C-46B1-B760-BA5A55332EB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CF6E8-D45E-45E7-A100-4A32BE6E6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Midyear_MainRoo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it.ly/Midyear_Room3" TargetMode="External"/><Relationship Id="rId4" Type="http://schemas.openxmlformats.org/officeDocument/2006/relationships/hyperlink" Target="https://bit.ly/Midyear_Room2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 back: https://vimeo.com/503648519/99696e01fb go directly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47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0150" lvl="1" indent="-457200">
              <a:buFontTx/>
              <a:buChar char="-"/>
            </a:pPr>
            <a:r>
              <a:rPr lang="en-US" sz="1200" dirty="0"/>
              <a:t>Main Zoom Room - </a:t>
            </a:r>
            <a:r>
              <a:rPr lang="en-US" sz="1200" dirty="0">
                <a:hlinkClick r:id="rId3"/>
              </a:rPr>
              <a:t>https://bit.ly/Midyear_MainRoom</a:t>
            </a:r>
            <a:endParaRPr lang="en-US" sz="1200" dirty="0"/>
          </a:p>
          <a:p>
            <a:pPr marL="1200150" lvl="1" indent="-457200">
              <a:buFontTx/>
              <a:buChar char="-"/>
            </a:pPr>
            <a:r>
              <a:rPr lang="en-US" sz="1200" dirty="0"/>
              <a:t>Zoom Room 2 - </a:t>
            </a:r>
            <a:r>
              <a:rPr lang="en-US" sz="1200" dirty="0">
                <a:hlinkClick r:id="rId4"/>
              </a:rPr>
              <a:t>https://bit.ly/Midyear_Room2</a:t>
            </a:r>
            <a:endParaRPr lang="en-US" sz="1200" dirty="0"/>
          </a:p>
          <a:p>
            <a:pPr marL="1200150" lvl="1" indent="-457200">
              <a:buFontTx/>
              <a:buChar char="-"/>
            </a:pPr>
            <a:r>
              <a:rPr lang="en-US" sz="1200" dirty="0"/>
              <a:t>Zoom Room 3 - </a:t>
            </a:r>
            <a:r>
              <a:rPr lang="en-US" sz="1200" dirty="0">
                <a:hlinkClick r:id="rId5"/>
              </a:rPr>
              <a:t>https://bit.ly/Midyear_Room3</a:t>
            </a:r>
            <a:endParaRPr lang="en-US" sz="1200" dirty="0"/>
          </a:p>
          <a:p>
            <a:pPr marL="1200150" lvl="1" indent="-457200">
              <a:buFontTx/>
              <a:buChar char="-"/>
            </a:pPr>
            <a:endParaRPr lang="en-US" sz="1200" dirty="0"/>
          </a:p>
          <a:p>
            <a:pPr marL="742950" lvl="1" indent="0">
              <a:buFontTx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08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https://support.zoom.us/hc/en-us/articles/360042414611-New-Updates-for-Zoom-Clie?fbclid=IwAR3pJPy99UjwK4ZPhxLbQuL0IVESMBQZYK4iro9JiS5YwNtMrpvJvgiAuuw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01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307A4A-2F7F-3041-BF55-3DA172D47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248400" y="2266950"/>
            <a:ext cx="3429000" cy="3351848"/>
          </a:xfrm>
          <a:prstGeom prst="rect">
            <a:avLst/>
          </a:prstGeom>
          <a:effectLst/>
        </p:spPr>
      </p:pic>
      <p:sp>
        <p:nvSpPr>
          <p:cNvPr id="4" name="Shape 24">
            <a:extLst>
              <a:ext uri="{FF2B5EF4-FFF2-40B4-BE49-F238E27FC236}">
                <a16:creationId xmlns:a16="http://schemas.microsoft.com/office/drawing/2014/main" id="{F9A124C1-E66B-ED49-9622-4CE685E9F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59664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5500" b="1" i="0" u="none" strike="noStrike" cap="none">
                <a:solidFill>
                  <a:srgbClr val="003974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22">
            <a:extLst>
              <a:ext uri="{FF2B5EF4-FFF2-40B4-BE49-F238E27FC236}">
                <a16:creationId xmlns:a16="http://schemas.microsoft.com/office/drawing/2014/main" id="{18173B0D-FB1C-5948-AA9B-D3601BF57A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266949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29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29C7D2-7AD6-0A42-A55E-F821AFCED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" name="Shape 22">
            <a:extLst>
              <a:ext uri="{FF2B5EF4-FFF2-40B4-BE49-F238E27FC236}">
                <a16:creationId xmlns:a16="http://schemas.microsoft.com/office/drawing/2014/main" id="{4E91722C-7E88-A444-8027-EAEEC6F7A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24">
            <a:extLst>
              <a:ext uri="{FF2B5EF4-FFF2-40B4-BE49-F238E27FC236}">
                <a16:creationId xmlns:a16="http://schemas.microsoft.com/office/drawing/2014/main" id="{065432C9-3974-974F-BCE1-F459ACA9C6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2A217-7F29-4461-AF1B-8AE35E0F6F94}"/>
              </a:ext>
            </a:extLst>
          </p:cNvPr>
          <p:cNvSpPr txBox="1"/>
          <p:nvPr userDrawn="1"/>
        </p:nvSpPr>
        <p:spPr>
          <a:xfrm>
            <a:off x="152400" y="4907266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B4975A"/>
                </a:solidFill>
              </a:rPr>
              <a:t>Pennsylvania District Midyear 2021</a:t>
            </a:r>
          </a:p>
        </p:txBody>
      </p:sp>
    </p:spTree>
    <p:extLst>
      <p:ext uri="{BB962C8B-B14F-4D97-AF65-F5344CB8AC3E}">
        <p14:creationId xmlns:p14="http://schemas.microsoft.com/office/powerpoint/2010/main" val="173202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29C7D2-7AD6-0A42-A55E-F821AFCED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Shape 22">
            <a:extLst>
              <a:ext uri="{FF2B5EF4-FFF2-40B4-BE49-F238E27FC236}">
                <a16:creationId xmlns:a16="http://schemas.microsoft.com/office/drawing/2014/main" id="{A9651A24-D784-7549-AD2D-F1E5782159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45720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Shape 24">
            <a:extLst>
              <a:ext uri="{FF2B5EF4-FFF2-40B4-BE49-F238E27FC236}">
                <a16:creationId xmlns:a16="http://schemas.microsoft.com/office/drawing/2014/main" id="{7D83548A-2D8E-184A-8681-F64729DE62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EF57B-C96A-4123-89E6-689E8860EF4B}"/>
              </a:ext>
            </a:extLst>
          </p:cNvPr>
          <p:cNvSpPr txBox="1"/>
          <p:nvPr userDrawn="1"/>
        </p:nvSpPr>
        <p:spPr>
          <a:xfrm>
            <a:off x="152400" y="4907266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B4975A"/>
                </a:solidFill>
              </a:rPr>
              <a:t>Pennsylvania District Midyear 2021</a:t>
            </a:r>
          </a:p>
        </p:txBody>
      </p:sp>
    </p:spTree>
    <p:extLst>
      <p:ext uri="{BB962C8B-B14F-4D97-AF65-F5344CB8AC3E}">
        <p14:creationId xmlns:p14="http://schemas.microsoft.com/office/powerpoint/2010/main" val="13122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DF415B-2390-1144-B950-698045F68C20}"/>
              </a:ext>
            </a:extLst>
          </p:cNvPr>
          <p:cNvSpPr/>
          <p:nvPr userDrawn="1"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>
            <a:solidFill>
              <a:srgbClr val="00397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70BC8-7519-0D48-882A-EFBD365F5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Shape 22">
            <a:extLst>
              <a:ext uri="{FF2B5EF4-FFF2-40B4-BE49-F238E27FC236}">
                <a16:creationId xmlns:a16="http://schemas.microsoft.com/office/drawing/2014/main" id="{0AE5E994-80E9-8A45-84F8-F580155023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1" y="1428750"/>
            <a:ext cx="7924799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3200" marR="0" lvl="0" indent="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24">
            <a:extLst>
              <a:ext uri="{FF2B5EF4-FFF2-40B4-BE49-F238E27FC236}">
                <a16:creationId xmlns:a16="http://schemas.microsoft.com/office/drawing/2014/main" id="{F69B6AB5-25CD-2E45-9CB8-DAE4136D4B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79248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58A90-9359-40C0-9AB9-98CC023105EB}"/>
              </a:ext>
            </a:extLst>
          </p:cNvPr>
          <p:cNvSpPr txBox="1"/>
          <p:nvPr userDrawn="1"/>
        </p:nvSpPr>
        <p:spPr>
          <a:xfrm>
            <a:off x="152400" y="4907266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B4975A"/>
                </a:solidFill>
              </a:rPr>
              <a:t>Pennsylvania District Midyear 2021</a:t>
            </a:r>
          </a:p>
        </p:txBody>
      </p:sp>
    </p:spTree>
    <p:extLst>
      <p:ext uri="{BB962C8B-B14F-4D97-AF65-F5344CB8AC3E}">
        <p14:creationId xmlns:p14="http://schemas.microsoft.com/office/powerpoint/2010/main" val="17840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564367-53C5-7048-81AB-77228DC96A6A}"/>
              </a:ext>
            </a:extLst>
          </p:cNvPr>
          <p:cNvSpPr/>
          <p:nvPr userDrawn="1"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>
            <a:solidFill>
              <a:srgbClr val="00397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70BC8-7519-0D48-882A-EFBD365F5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4267200"/>
            <a:ext cx="8191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Shape 22">
            <a:extLst>
              <a:ext uri="{FF2B5EF4-FFF2-40B4-BE49-F238E27FC236}">
                <a16:creationId xmlns:a16="http://schemas.microsoft.com/office/drawing/2014/main" id="{0AE5E994-80E9-8A45-84F8-F580155023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1" y="1428750"/>
            <a:ext cx="7924799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60400" marR="0" lvl="0" indent="-4572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24">
            <a:extLst>
              <a:ext uri="{FF2B5EF4-FFF2-40B4-BE49-F238E27FC236}">
                <a16:creationId xmlns:a16="http://schemas.microsoft.com/office/drawing/2014/main" id="{F69B6AB5-25CD-2E45-9CB8-DAE4136D4B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7924800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114FB-07BB-4D57-A923-7BE752886165}"/>
              </a:ext>
            </a:extLst>
          </p:cNvPr>
          <p:cNvSpPr txBox="1"/>
          <p:nvPr userDrawn="1"/>
        </p:nvSpPr>
        <p:spPr>
          <a:xfrm>
            <a:off x="152400" y="4907266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B4975A"/>
                </a:solidFill>
              </a:rPr>
              <a:t>Pennsylvania District Midyear 2021</a:t>
            </a:r>
          </a:p>
        </p:txBody>
      </p:sp>
    </p:spTree>
    <p:extLst>
      <p:ext uri="{BB962C8B-B14F-4D97-AF65-F5344CB8AC3E}">
        <p14:creationId xmlns:p14="http://schemas.microsoft.com/office/powerpoint/2010/main" val="358920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2">
            <a:extLst>
              <a:ext uri="{FF2B5EF4-FFF2-40B4-BE49-F238E27FC236}">
                <a16:creationId xmlns:a16="http://schemas.microsoft.com/office/drawing/2014/main" id="{65C64505-7302-8A42-B0E7-B6B2C5D976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3200" marR="0" lvl="0" indent="0" algn="l" rtl="0">
              <a:spcBef>
                <a:spcPts val="640"/>
              </a:spcBef>
              <a:buClr>
                <a:srgbClr val="003974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Shape 24">
            <a:extLst>
              <a:ext uri="{FF2B5EF4-FFF2-40B4-BE49-F238E27FC236}">
                <a16:creationId xmlns:a16="http://schemas.microsoft.com/office/drawing/2014/main" id="{1424238D-58CD-9D4E-9A08-8382E62B77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16E71C-3CC7-9849-9910-1D3B2E659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3B524-0748-4CA5-BB8E-936F5BEF4170}"/>
              </a:ext>
            </a:extLst>
          </p:cNvPr>
          <p:cNvSpPr txBox="1"/>
          <p:nvPr userDrawn="1"/>
        </p:nvSpPr>
        <p:spPr>
          <a:xfrm>
            <a:off x="228600" y="4899051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B4975A"/>
                </a:solidFill>
              </a:rPr>
              <a:t>Pennsylvania District Midyear 2021</a:t>
            </a:r>
          </a:p>
        </p:txBody>
      </p:sp>
    </p:spTree>
    <p:extLst>
      <p:ext uri="{BB962C8B-B14F-4D97-AF65-F5344CB8AC3E}">
        <p14:creationId xmlns:p14="http://schemas.microsoft.com/office/powerpoint/2010/main" val="357183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E1C2C2-0788-A841-9E5E-AFADB332B3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hape 22">
            <a:extLst>
              <a:ext uri="{FF2B5EF4-FFF2-40B4-BE49-F238E27FC236}">
                <a16:creationId xmlns:a16="http://schemas.microsoft.com/office/drawing/2014/main" id="{27310137-8EF9-FE45-B869-5294080E25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60400" marR="0" lvl="0" indent="-457200" algn="l" rtl="0">
              <a:spcBef>
                <a:spcPts val="64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defRPr>
            </a:lvl1pPr>
            <a:lvl2pPr marL="742950" marR="0" lvl="1" indent="-152400" algn="l" rtl="0">
              <a:spcBef>
                <a:spcPts val="560"/>
              </a:spcBef>
              <a:buClr>
                <a:srgbClr val="003974"/>
              </a:buClr>
              <a:buSzPct val="7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3974"/>
              </a:buClr>
              <a:buSzPct val="10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33350" algn="l" rtl="0">
              <a:spcBef>
                <a:spcPts val="400"/>
              </a:spcBef>
              <a:buClr>
                <a:srgbClr val="003974"/>
              </a:buClr>
              <a:buSzPct val="75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60575" marR="0" lvl="4" indent="-104775" algn="l" rtl="0">
              <a:spcBef>
                <a:spcPts val="400"/>
              </a:spcBef>
              <a:buClr>
                <a:srgbClr val="003974"/>
              </a:buClr>
              <a:buSzPct val="100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Shape 24">
            <a:extLst>
              <a:ext uri="{FF2B5EF4-FFF2-40B4-BE49-F238E27FC236}">
                <a16:creationId xmlns:a16="http://schemas.microsoft.com/office/drawing/2014/main" id="{F2C81E3D-234F-2F4A-9459-B7D906A30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 pitchFamily="34" charset="0"/>
                <a:ea typeface="Arial" pitchFamily="34" charset="0"/>
                <a:cs typeface="Arial" pitchFamily="34" charset="0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FBDDA-C159-451F-A925-6A58FFF8A92A}"/>
              </a:ext>
            </a:extLst>
          </p:cNvPr>
          <p:cNvSpPr txBox="1"/>
          <p:nvPr userDrawn="1"/>
        </p:nvSpPr>
        <p:spPr>
          <a:xfrm>
            <a:off x="228600" y="4877696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B4975A"/>
                </a:solidFill>
              </a:rPr>
              <a:t>Pennsylvania District Midyear 2021</a:t>
            </a:r>
          </a:p>
        </p:txBody>
      </p:sp>
    </p:spTree>
    <p:extLst>
      <p:ext uri="{BB962C8B-B14F-4D97-AF65-F5344CB8AC3E}">
        <p14:creationId xmlns:p14="http://schemas.microsoft.com/office/powerpoint/2010/main" val="244698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76" r:id="rId2"/>
    <p:sldLayoutId id="2147483690" r:id="rId3"/>
    <p:sldLayoutId id="2147483702" r:id="rId4"/>
    <p:sldLayoutId id="2147483703" r:id="rId5"/>
    <p:sldLayoutId id="2147483705" r:id="rId6"/>
    <p:sldLayoutId id="214748370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dirty="0">
          <a:solidFill>
            <a:schemeClr val="tx1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jshinn.wordpress.com/2009/01/21/personal-information-of-600-million-cardholders-potentially-exposed-in-data-breach/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Midyear_Room2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HuyTNh34co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player.vimeo.com/video/503648519?app_id=122963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Midyear_MainRo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it.ly/Midyear_Room3" TargetMode="External"/><Relationship Id="rId4" Type="http://schemas.openxmlformats.org/officeDocument/2006/relationships/hyperlink" Target="https://bit.ly/Midyear_Room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EFAB-89C8-42B5-AAF6-676310C8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872863"/>
            <a:ext cx="7772400" cy="634603"/>
          </a:xfrm>
        </p:spPr>
        <p:txBody>
          <a:bodyPr/>
          <a:lstStyle/>
          <a:p>
            <a:r>
              <a:rPr lang="en-US" sz="2800" dirty="0"/>
              <a:t>Welcome to 2021 Pennsylvania Kiwanis District Midyear Conference</a:t>
            </a:r>
            <a:br>
              <a:rPr lang="en-US" dirty="0"/>
            </a:br>
            <a:r>
              <a:rPr lang="en-US" dirty="0"/>
              <a:t>Opening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14D76-6AB9-4F1D-B4B1-168E681D2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095750"/>
            <a:ext cx="7772400" cy="682285"/>
          </a:xfrm>
        </p:spPr>
        <p:txBody>
          <a:bodyPr/>
          <a:lstStyle/>
          <a:p>
            <a:r>
              <a:rPr lang="en-US" dirty="0"/>
              <a:t>Governor Don Smith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17F6F3B-2388-4F03-BB2F-21A0E8260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7150"/>
            <a:ext cx="4343400" cy="1314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FE384-2DC3-4B24-92C0-208F09B94466}"/>
              </a:ext>
            </a:extLst>
          </p:cNvPr>
          <p:cNvSpPr txBox="1"/>
          <p:nvPr/>
        </p:nvSpPr>
        <p:spPr>
          <a:xfrm>
            <a:off x="2590800" y="119342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4975A"/>
                </a:solidFill>
                <a:latin typeface="Freestyle Script" panose="030804020302050B0404" pitchFamily="66" charset="0"/>
              </a:rPr>
              <a:t>Midyear 2021 Virtual Conference</a:t>
            </a:r>
          </a:p>
          <a:p>
            <a:pPr algn="ctr"/>
            <a:r>
              <a:rPr lang="en-US" sz="3200" dirty="0">
                <a:latin typeface="Freestyle Script" panose="030804020302050B0404" pitchFamily="66" charset="0"/>
              </a:rPr>
              <a:t>February 20, 2021</a:t>
            </a:r>
          </a:p>
        </p:txBody>
      </p:sp>
      <p:pic>
        <p:nvPicPr>
          <p:cNvPr id="7" name="Picture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5A4E6FE-2457-4F92-8BB8-55E8EA472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3350"/>
            <a:ext cx="2286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34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D66CC8-2F40-44FF-9FB1-1466FDF24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034" y="2270292"/>
            <a:ext cx="1057275" cy="6191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6DFC71-09F4-45B4-A586-1B1F779BA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276350"/>
            <a:ext cx="7924799" cy="2838451"/>
          </a:xfrm>
        </p:spPr>
        <p:txBody>
          <a:bodyPr/>
          <a:lstStyle/>
          <a:p>
            <a:pPr marL="660400" indent="-457200">
              <a:buFont typeface="Arial" panose="020B0604020202020204" pitchFamily="34" charset="0"/>
              <a:buChar char="•"/>
            </a:pPr>
            <a:r>
              <a:rPr lang="en-US" dirty="0"/>
              <a:t>Available only in the Main Zoom Room </a:t>
            </a:r>
          </a:p>
          <a:p>
            <a:pPr marL="660400" indent="-457200">
              <a:buFont typeface="Arial" panose="020B0604020202020204" pitchFamily="34" charset="0"/>
              <a:buChar char="•"/>
            </a:pPr>
            <a:r>
              <a:rPr lang="en-US" dirty="0"/>
              <a:t>Click on your BREAKOUT Room icon on Zoom control bar </a:t>
            </a:r>
          </a:p>
          <a:p>
            <a:pPr marL="660400" indent="-457200">
              <a:buFont typeface="Arial" panose="020B0604020202020204" pitchFamily="34" charset="0"/>
              <a:buChar char="•"/>
            </a:pPr>
            <a:r>
              <a:rPr lang="en-US" dirty="0"/>
              <a:t>Opens during breaks and after group forum at 12:25 pm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DDD838-B33E-4C33-942A-42132DDC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</a:t>
            </a:r>
          </a:p>
        </p:txBody>
      </p:sp>
      <p:pic>
        <p:nvPicPr>
          <p:cNvPr id="5" name="Picture 4" descr="A picture containing text, sign, screenshot, clipart&#10;&#10;Description automatically generated">
            <a:extLst>
              <a:ext uri="{FF2B5EF4-FFF2-40B4-BE49-F238E27FC236}">
                <a16:creationId xmlns:a16="http://schemas.microsoft.com/office/drawing/2014/main" id="{0DB7DD9A-448C-403A-A2B9-DE984E09E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72443" y="2343150"/>
            <a:ext cx="2061520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FEEDC4-B9C7-4D6B-BDE2-4B350E5726EA}"/>
              </a:ext>
            </a:extLst>
          </p:cNvPr>
          <p:cNvSpPr txBox="1"/>
          <p:nvPr/>
        </p:nvSpPr>
        <p:spPr>
          <a:xfrm>
            <a:off x="6402861" y="295275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BEBEB"/>
                </a:solidFill>
              </a:rPr>
              <a:t>Must have Zoom Client 5.5 or higher to participate! </a:t>
            </a:r>
          </a:p>
        </p:txBody>
      </p:sp>
    </p:spTree>
    <p:extLst>
      <p:ext uri="{BB962C8B-B14F-4D97-AF65-F5344CB8AC3E}">
        <p14:creationId xmlns:p14="http://schemas.microsoft.com/office/powerpoint/2010/main" val="28870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89FCA1-D167-4F00-AB08-7CC51B8D0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C3A733-E4BB-4F35-A2F9-643C79D5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77E59-2CA5-4F0C-8395-230E88CBD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647700"/>
            <a:ext cx="3485369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9FF8FF-FDEB-4B06-AEB1-7E790BE41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 HOSTS via Zoom Chat for any questions and issues during the Midyear Virtual Conference:</a:t>
            </a:r>
          </a:p>
          <a:p>
            <a:pPr marL="660400" indent="-457200">
              <a:buFont typeface="Arial" panose="020B0604020202020204" pitchFamily="34" charset="0"/>
              <a:buChar char="•"/>
            </a:pPr>
            <a:r>
              <a:rPr lang="en-US" dirty="0"/>
              <a:t>Sarah Zulueta – Main Room</a:t>
            </a:r>
          </a:p>
          <a:p>
            <a:pPr marL="660400" indent="-457200">
              <a:buFont typeface="Arial" panose="020B0604020202020204" pitchFamily="34" charset="0"/>
              <a:buChar char="•"/>
            </a:pPr>
            <a:r>
              <a:rPr lang="en-US" dirty="0"/>
              <a:t>Bob Orlando / Shawn Smith – Room 2 </a:t>
            </a:r>
          </a:p>
          <a:p>
            <a:pPr marL="660400" indent="-457200">
              <a:buFont typeface="Arial" panose="020B0604020202020204" pitchFamily="34" charset="0"/>
              <a:buChar char="•"/>
            </a:pPr>
            <a:r>
              <a:rPr lang="en-US" dirty="0"/>
              <a:t>Tiffany </a:t>
            </a:r>
            <a:r>
              <a:rPr lang="en-US" dirty="0" err="1"/>
              <a:t>Callaio</a:t>
            </a:r>
            <a:r>
              <a:rPr lang="en-US" dirty="0"/>
              <a:t> – Room 3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A3225C-4339-470E-A9BF-DBCD41D2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Enjoy your Midyear Experience</a:t>
            </a:r>
          </a:p>
        </p:txBody>
      </p:sp>
    </p:spTree>
    <p:extLst>
      <p:ext uri="{BB962C8B-B14F-4D97-AF65-F5344CB8AC3E}">
        <p14:creationId xmlns:p14="http://schemas.microsoft.com/office/powerpoint/2010/main" val="215530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4A61D6-6DFF-4C26-AC4C-62293FFBB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453" y="1461055"/>
            <a:ext cx="4038599" cy="283845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Join: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Your Club Mojo Back:</a:t>
            </a:r>
            <a:b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Motivate and Value Members</a:t>
            </a:r>
            <a:b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Emily Sharp</a:t>
            </a:r>
            <a:b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STAY RIGHT HERE!</a:t>
            </a:r>
            <a:b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90DC1-5623-47FF-845E-4BFD3F92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58997"/>
            <a:ext cx="9144000" cy="634603"/>
          </a:xfrm>
        </p:spPr>
        <p:txBody>
          <a:bodyPr/>
          <a:lstStyle/>
          <a:p>
            <a:r>
              <a:rPr lang="en-US" sz="4000" dirty="0"/>
              <a:t>Forum Round 1 Starts at 9:50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2D214-554F-49BE-846A-A5F270996892}"/>
              </a:ext>
            </a:extLst>
          </p:cNvPr>
          <p:cNvSpPr txBox="1"/>
          <p:nvPr/>
        </p:nvSpPr>
        <p:spPr>
          <a:xfrm>
            <a:off x="4572000" y="1434469"/>
            <a:ext cx="4038599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Verdana"/>
              </a:rPr>
              <a:t>To Join: </a:t>
            </a:r>
            <a:b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Verdana"/>
              </a:rPr>
            </a:b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Verdana"/>
              </a:rPr>
              <a:t>Making Virtual Meetings Fun and Engaging</a:t>
            </a:r>
            <a:b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Verdana"/>
              </a:rPr>
            </a:b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Verdana"/>
              </a:rPr>
              <a:t>with Chris Martz</a:t>
            </a:r>
            <a:b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Verdana"/>
              </a:rPr>
            </a:b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Verdana"/>
              </a:rPr>
              <a:t>Goto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Verdana"/>
              </a:rPr>
              <a:t> Room 2:</a:t>
            </a:r>
            <a:b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Verdana"/>
              </a:rPr>
            </a:b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https://bit.ly/Midyear_Room2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cs typeface="Times New Roman" panose="02020603050405020304" pitchFamily="18" charset="0"/>
              <a:sym typeface="Verdana"/>
            </a:endParaRPr>
          </a:p>
          <a:p>
            <a:endParaRPr lang="en-US" dirty="0"/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3671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E2C5F-8501-4E63-8431-D8A96590E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1428750"/>
            <a:ext cx="5181600" cy="2838451"/>
          </a:xfrm>
        </p:spPr>
        <p:txBody>
          <a:bodyPr/>
          <a:lstStyle/>
          <a:p>
            <a:r>
              <a:rPr lang="en-US" b="1" dirty="0"/>
              <a:t>Ashley </a:t>
            </a:r>
            <a:r>
              <a:rPr lang="en-US" b="1" dirty="0" err="1"/>
              <a:t>Wheeland</a:t>
            </a:r>
            <a:r>
              <a:rPr lang="en-US" b="1" dirty="0"/>
              <a:t>,</a:t>
            </a:r>
          </a:p>
          <a:p>
            <a:r>
              <a:rPr lang="en-US" b="1" dirty="0"/>
              <a:t>Montoursville High School Key Club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A3B111-44DC-4280-A8A4-1271948E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0550"/>
            <a:ext cx="8153400" cy="634603"/>
          </a:xfrm>
        </p:spPr>
        <p:txBody>
          <a:bodyPr/>
          <a:lstStyle/>
          <a:p>
            <a:r>
              <a:rPr lang="en-US" sz="2800" dirty="0"/>
              <a:t>Pennsylvania Key Club Governor Remarks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9A4B2-9036-4595-BEAB-A92936CB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1581149"/>
            <a:ext cx="2743200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857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E2C5F-8501-4E63-8431-D8A96590E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0" y="1521034"/>
            <a:ext cx="5181600" cy="2838451"/>
          </a:xfrm>
        </p:spPr>
        <p:txBody>
          <a:bodyPr/>
          <a:lstStyle/>
          <a:p>
            <a:r>
              <a:rPr lang="en-US" b="1" dirty="0"/>
              <a:t>David </a:t>
            </a:r>
            <a:r>
              <a:rPr lang="en-US" b="1" dirty="0" err="1"/>
              <a:t>Hurrelbrink</a:t>
            </a:r>
            <a:r>
              <a:rPr lang="en-US" b="1" dirty="0"/>
              <a:t>,</a:t>
            </a:r>
          </a:p>
          <a:p>
            <a:r>
              <a:rPr lang="en-US" dirty="0"/>
              <a:t>Kiwanis International Trustee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A3B111-44DC-4280-A8A4-1271948E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58997"/>
            <a:ext cx="8458200" cy="634603"/>
          </a:xfrm>
        </p:spPr>
        <p:txBody>
          <a:bodyPr/>
          <a:lstStyle/>
          <a:p>
            <a:r>
              <a:rPr lang="en-US" sz="3200" dirty="0"/>
              <a:t>Kiwanis International Trustee Remarks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9A4B2-9036-4595-BEAB-A92936CB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81048" y="1504950"/>
            <a:ext cx="2135498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09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518FFD-9D21-4709-AD8C-CE1968E46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66F298-CAB0-4599-80E6-AFDE2FB0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nline Media 7" title="David Hurrelbrink Midyear Address">
            <a:hlinkClick r:id="" action="ppaction://media"/>
            <a:extLst>
              <a:ext uri="{FF2B5EF4-FFF2-40B4-BE49-F238E27FC236}">
                <a16:creationId xmlns:a16="http://schemas.microsoft.com/office/drawing/2014/main" id="{AB5CF0F2-D47C-4874-BE13-D3B67CA870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349810"/>
            <a:ext cx="7315200" cy="4203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70E8A-0C4F-44BF-BE6D-8114BE9D9857}"/>
              </a:ext>
            </a:extLst>
          </p:cNvPr>
          <p:cNvSpPr txBox="1"/>
          <p:nvPr/>
        </p:nvSpPr>
        <p:spPr>
          <a:xfrm>
            <a:off x="304800" y="4531432"/>
            <a:ext cx="4576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https://youtu.be/EHuyTNh34co</a:t>
            </a:r>
          </a:p>
        </p:txBody>
      </p:sp>
    </p:spTree>
    <p:extLst>
      <p:ext uri="{BB962C8B-B14F-4D97-AF65-F5344CB8AC3E}">
        <p14:creationId xmlns:p14="http://schemas.microsoft.com/office/powerpoint/2010/main" val="349659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E2C5F-8501-4E63-8431-D8A96590E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0" y="1521034"/>
            <a:ext cx="5410200" cy="2838451"/>
          </a:xfrm>
        </p:spPr>
        <p:txBody>
          <a:bodyPr/>
          <a:lstStyle/>
          <a:p>
            <a:r>
              <a:rPr lang="en-US" b="1" dirty="0"/>
              <a:t>Art Riley,</a:t>
            </a:r>
          </a:p>
          <a:p>
            <a:r>
              <a:rPr lang="en-US" dirty="0"/>
              <a:t>Kiwanis International President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A3B111-44DC-4280-A8A4-1271948E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58997"/>
            <a:ext cx="8458200" cy="634603"/>
          </a:xfrm>
        </p:spPr>
        <p:txBody>
          <a:bodyPr/>
          <a:lstStyle/>
          <a:p>
            <a:r>
              <a:rPr lang="en-US" sz="3200" dirty="0"/>
              <a:t>Kiwanis International President Remarks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9A4B2-9036-4595-BEAB-A92936CB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81048" y="1507323"/>
            <a:ext cx="2135498" cy="2662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92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EBEE95-3F72-438B-82BB-D17FEEE6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Online Media 1" title="Art Riley Mid Year 1920x1080">
            <a:hlinkClick r:id="" action="ppaction://media"/>
            <a:extLst>
              <a:ext uri="{FF2B5EF4-FFF2-40B4-BE49-F238E27FC236}">
                <a16:creationId xmlns:a16="http://schemas.microsoft.com/office/drawing/2014/main" id="{55B33098-85A1-40EB-B764-DA5B1EB2AB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5013" y="338677"/>
            <a:ext cx="7274987" cy="4202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470C2-A5B1-43BF-A3BE-FF41814038DC}"/>
              </a:ext>
            </a:extLst>
          </p:cNvPr>
          <p:cNvSpPr txBox="1"/>
          <p:nvPr/>
        </p:nvSpPr>
        <p:spPr>
          <a:xfrm>
            <a:off x="315815" y="4505286"/>
            <a:ext cx="4576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https://vimeo.com/503648519/99696e01f</a:t>
            </a:r>
          </a:p>
        </p:txBody>
      </p:sp>
    </p:spTree>
    <p:extLst>
      <p:ext uri="{BB962C8B-B14F-4D97-AF65-F5344CB8AC3E}">
        <p14:creationId xmlns:p14="http://schemas.microsoft.com/office/powerpoint/2010/main" val="232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E2C5F-8501-4E63-8431-D8A96590E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0" y="1521034"/>
            <a:ext cx="5410200" cy="2838451"/>
          </a:xfrm>
        </p:spPr>
        <p:txBody>
          <a:bodyPr/>
          <a:lstStyle/>
          <a:p>
            <a:r>
              <a:rPr lang="en-US" b="1" dirty="0"/>
              <a:t>Sarah Zulueta,</a:t>
            </a:r>
          </a:p>
          <a:p>
            <a:r>
              <a:rPr lang="en-US" dirty="0"/>
              <a:t>Kiwanis Clubs of University City and the Main 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A3B111-44DC-4280-A8A4-1271948E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58997"/>
            <a:ext cx="8458200" cy="634603"/>
          </a:xfrm>
        </p:spPr>
        <p:txBody>
          <a:bodyPr/>
          <a:lstStyle/>
          <a:p>
            <a:r>
              <a:rPr lang="en-US" sz="3200" dirty="0"/>
              <a:t>Pennsylvania District Governor Elect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9A4B2-9036-4595-BEAB-A92936CB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21960" y="1504950"/>
            <a:ext cx="1472778" cy="2662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510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23747C-E1FD-43FE-9D0D-D2DCF50CC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225153"/>
            <a:ext cx="8496300" cy="2838451"/>
          </a:xfrm>
        </p:spPr>
        <p:txBody>
          <a:bodyPr/>
          <a:lstStyle/>
          <a:p>
            <a:pPr marL="660400" indent="-457200">
              <a:buFontTx/>
              <a:buChar char="-"/>
            </a:pPr>
            <a:r>
              <a:rPr lang="en-US" sz="2400" dirty="0"/>
              <a:t>3 Rounds of Forums (35 minutes each)</a:t>
            </a:r>
          </a:p>
          <a:p>
            <a:pPr marL="1200150" lvl="1" indent="-457200">
              <a:buFontTx/>
              <a:buChar char="-"/>
            </a:pPr>
            <a:r>
              <a:rPr lang="en-US" sz="2000" b="1" dirty="0"/>
              <a:t>Main Zoom Room </a:t>
            </a:r>
            <a:r>
              <a:rPr lang="en-US" sz="2000" dirty="0"/>
              <a:t>-</a:t>
            </a:r>
            <a:r>
              <a:rPr lang="en-US" sz="2000" dirty="0">
                <a:hlinkClick r:id="rId3"/>
              </a:rPr>
              <a:t>https://bit.ly/Midyear_MainRoom</a:t>
            </a:r>
            <a:endParaRPr lang="en-US" sz="2000" dirty="0"/>
          </a:p>
          <a:p>
            <a:pPr marL="1200150" lvl="1" indent="-457200">
              <a:buFontTx/>
              <a:buChar char="-"/>
            </a:pPr>
            <a:r>
              <a:rPr lang="en-US" sz="2000" b="1" dirty="0"/>
              <a:t>Zoom Room 2 </a:t>
            </a:r>
            <a:r>
              <a:rPr lang="en-US" sz="2000" dirty="0"/>
              <a:t>- </a:t>
            </a:r>
            <a:r>
              <a:rPr lang="en-US" sz="2000" dirty="0">
                <a:hlinkClick r:id="rId4"/>
              </a:rPr>
              <a:t>https://bit.ly/Midyear_Room2</a:t>
            </a:r>
            <a:endParaRPr lang="en-US" sz="2000" dirty="0"/>
          </a:p>
          <a:p>
            <a:pPr marL="1200150" lvl="1" indent="-457200">
              <a:buFontTx/>
              <a:buChar char="-"/>
            </a:pPr>
            <a:r>
              <a:rPr lang="en-US" sz="2000" b="1" dirty="0"/>
              <a:t>Zoom Room 3 </a:t>
            </a:r>
            <a:r>
              <a:rPr lang="en-US" sz="2000" dirty="0"/>
              <a:t>- </a:t>
            </a:r>
            <a:r>
              <a:rPr lang="en-US" sz="2000" dirty="0">
                <a:hlinkClick r:id="rId5"/>
              </a:rPr>
              <a:t>https://bit.ly/Midyear_Room3</a:t>
            </a:r>
            <a:endParaRPr lang="en-US" sz="2000" dirty="0"/>
          </a:p>
          <a:p>
            <a:pPr marL="660400" indent="-457200">
              <a:buFontTx/>
              <a:buChar char="-"/>
            </a:pPr>
            <a:r>
              <a:rPr lang="en-US" sz="2400" dirty="0"/>
              <a:t>1 Group Forum – </a:t>
            </a:r>
            <a:r>
              <a:rPr lang="en-US" sz="2400" dirty="0" err="1"/>
              <a:t>Covid</a:t>
            </a:r>
            <a:r>
              <a:rPr lang="en-US" sz="2400" dirty="0"/>
              <a:t> 19 Risk Management</a:t>
            </a:r>
          </a:p>
          <a:p>
            <a:pPr marL="1200150" lvl="1" indent="-457200">
              <a:buFontTx/>
              <a:buChar char="-"/>
            </a:pPr>
            <a:r>
              <a:rPr lang="en-US" sz="2400" b="1" dirty="0"/>
              <a:t>Main Room </a:t>
            </a:r>
            <a:r>
              <a:rPr lang="en-US" sz="2400" dirty="0">
                <a:hlinkClick r:id="rId3"/>
              </a:rPr>
              <a:t>https://bit.ly/Midyear_MainRoom</a:t>
            </a:r>
            <a:endParaRPr lang="en-US" sz="2400" dirty="0"/>
          </a:p>
          <a:p>
            <a:pPr marL="660400" indent="-457200">
              <a:buFontTx/>
              <a:buChar char="-"/>
            </a:pPr>
            <a:r>
              <a:rPr lang="en-US" sz="2400" dirty="0"/>
              <a:t>Break Out Rooms and Closing Session – </a:t>
            </a:r>
            <a:r>
              <a:rPr lang="en-US" sz="2400" b="1" dirty="0"/>
              <a:t>Main Room                       </a:t>
            </a:r>
            <a:r>
              <a:rPr lang="en-US" sz="2400" dirty="0">
                <a:hlinkClick r:id="rId3"/>
              </a:rPr>
              <a:t>https://bit.ly/Midyear_MainRoom</a:t>
            </a:r>
            <a:endParaRPr lang="en-US" sz="2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8377B2-6018-42B3-BFC0-7BB13F21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0550"/>
            <a:ext cx="8305800" cy="634603"/>
          </a:xfrm>
        </p:spPr>
        <p:txBody>
          <a:bodyPr/>
          <a:lstStyle/>
          <a:p>
            <a:r>
              <a:rPr lang="en-US" dirty="0"/>
              <a:t>Midyear Conference Logistics</a:t>
            </a:r>
          </a:p>
        </p:txBody>
      </p:sp>
    </p:spTree>
    <p:extLst>
      <p:ext uri="{BB962C8B-B14F-4D97-AF65-F5344CB8AC3E}">
        <p14:creationId xmlns:p14="http://schemas.microsoft.com/office/powerpoint/2010/main" val="13345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5C8FEF-9472-4025-A87F-3590510BA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431" y="1123950"/>
            <a:ext cx="5898382" cy="2838451"/>
          </a:xfrm>
        </p:spPr>
        <p:txBody>
          <a:bodyPr/>
          <a:lstStyle/>
          <a:p>
            <a:pPr marL="6604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All Sessions will be recorded </a:t>
            </a:r>
          </a:p>
          <a:p>
            <a:pPr marL="660400" indent="-457200">
              <a:buFont typeface="Arial" panose="020B0604020202020204" pitchFamily="34" charset="0"/>
              <a:buChar char="•"/>
            </a:pPr>
            <a:r>
              <a:rPr lang="en-US" sz="2400" dirty="0"/>
              <a:t>Chat will be open to send questions or comments to Host(s) only</a:t>
            </a:r>
          </a:p>
          <a:p>
            <a:pPr marL="660400" indent="-457200">
              <a:buFont typeface="Arial" panose="020B0604020202020204" pitchFamily="34" charset="0"/>
              <a:buChar char="•"/>
            </a:pPr>
            <a:r>
              <a:rPr lang="en-US" sz="2400" dirty="0"/>
              <a:t>Members will be muted during presentations. </a:t>
            </a:r>
          </a:p>
          <a:p>
            <a:pPr marL="660400" indent="-457200">
              <a:buFont typeface="Arial" panose="020B0604020202020204" pitchFamily="34" charset="0"/>
              <a:buChar char="•"/>
            </a:pPr>
            <a:r>
              <a:rPr lang="en-US" sz="2400" dirty="0"/>
              <a:t>Please use </a:t>
            </a:r>
            <a:r>
              <a:rPr lang="en-US" sz="2400" b="1" dirty="0"/>
              <a:t>Raise Hand function </a:t>
            </a:r>
            <a:r>
              <a:rPr lang="en-US" sz="2400" dirty="0"/>
              <a:t>to ask question.</a:t>
            </a:r>
          </a:p>
          <a:p>
            <a:pPr marL="6604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B61311-D35A-43DB-B3D7-F3245504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Forums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3C3EB-0995-444B-B661-432176724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4" y="2419350"/>
            <a:ext cx="2390775" cy="16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426CE5-5B1F-4F2A-8F9C-FC95F4D98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276350"/>
            <a:ext cx="18002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03823"/>
      </p:ext>
    </p:extLst>
  </p:cSld>
  <p:clrMapOvr>
    <a:masterClrMapping/>
  </p:clrMapOvr>
</p:sld>
</file>

<file path=ppt/theme/theme1.xml><?xml version="1.0" encoding="utf-8"?>
<a:theme xmlns:a="http://schemas.openxmlformats.org/drawingml/2006/main" name="Kiwanis PP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-kiwanis-ppt-template (1).pptx" id="{58704465-4653-4F6A-A656-1C6445295FE5}" vid="{70B659FA-6864-4216-A85A-626F9AF7A7FC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5170</TotalTime>
  <Words>424</Words>
  <Application>Microsoft Office PowerPoint</Application>
  <PresentationFormat>On-screen Show (16:9)</PresentationFormat>
  <Paragraphs>53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Freestyle Script</vt:lpstr>
      <vt:lpstr>Noto Sans Symbols</vt:lpstr>
      <vt:lpstr>Times New Roman</vt:lpstr>
      <vt:lpstr>Verdana</vt:lpstr>
      <vt:lpstr>Kiwanis PPT Template</vt:lpstr>
      <vt:lpstr>Welcome to 2021 Pennsylvania Kiwanis District Midyear Conference Opening Session</vt:lpstr>
      <vt:lpstr>Pennsylvania Key Club Governor Remarks</vt:lpstr>
      <vt:lpstr>Kiwanis International Trustee Remarks</vt:lpstr>
      <vt:lpstr>PowerPoint Presentation</vt:lpstr>
      <vt:lpstr>Kiwanis International President Remarks</vt:lpstr>
      <vt:lpstr>PowerPoint Presentation</vt:lpstr>
      <vt:lpstr>Pennsylvania District Governor Elect</vt:lpstr>
      <vt:lpstr>Midyear Conference Logistics</vt:lpstr>
      <vt:lpstr>In Forums</vt:lpstr>
      <vt:lpstr>Breakout Rooms</vt:lpstr>
      <vt:lpstr>PowerPoint Presentation</vt:lpstr>
      <vt:lpstr>Enjoy your Midyear Experience</vt:lpstr>
      <vt:lpstr>Forum Round 1 Starts at 9:50 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Kiwanis PowerPoint Template</dc:title>
  <dc:creator>Steven Hadt</dc:creator>
  <cp:lastModifiedBy>Zulueta,Sarah</cp:lastModifiedBy>
  <cp:revision>187</cp:revision>
  <cp:lastPrinted>2019-11-26T14:57:01Z</cp:lastPrinted>
  <dcterms:modified xsi:type="dcterms:W3CDTF">2021-02-22T21:46:49Z</dcterms:modified>
</cp:coreProperties>
</file>