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1"/>
  </p:sldMasterIdLst>
  <p:notesMasterIdLst>
    <p:notesMasterId r:id="rId11"/>
  </p:notesMasterIdLst>
  <p:handoutMasterIdLst>
    <p:handoutMasterId r:id="rId12"/>
  </p:handoutMasterIdLst>
  <p:sldIdLst>
    <p:sldId id="319" r:id="rId2"/>
    <p:sldId id="320" r:id="rId3"/>
    <p:sldId id="321" r:id="rId4"/>
    <p:sldId id="322" r:id="rId5"/>
    <p:sldId id="327" r:id="rId6"/>
    <p:sldId id="323" r:id="rId7"/>
    <p:sldId id="324" r:id="rId8"/>
    <p:sldId id="325" r:id="rId9"/>
    <p:sldId id="326" r:id="rId10"/>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75A"/>
    <a:srgbClr val="003974"/>
    <a:srgbClr val="EBEBEB"/>
    <a:srgbClr val="AAA9AA"/>
    <a:srgbClr val="9ACAE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6" autoAdjust="0"/>
    <p:restoredTop sz="75139" autoAdjust="0"/>
  </p:normalViewPr>
  <p:slideViewPr>
    <p:cSldViewPr>
      <p:cViewPr varScale="1">
        <p:scale>
          <a:sx n="87" d="100"/>
          <a:sy n="87" d="100"/>
        </p:scale>
        <p:origin x="60" y="22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2" d="100"/>
          <a:sy n="92" d="100"/>
        </p:scale>
        <p:origin x="3080" y="19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EA0B60EF-6A4C-46B1-B760-BA5A55332EBF}" type="datetimeFigureOut">
              <a:rPr lang="en-US" smtClean="0"/>
              <a:pPr/>
              <a:t>2/25/2021</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6D9CF6E8-D45E-45E7-A100-4A32BE6E6337}"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169920" cy="480059"/>
          </a:xfrm>
          <a:prstGeom prst="rect">
            <a:avLst/>
          </a:prstGeom>
          <a:noFill/>
          <a:ln>
            <a:noFill/>
          </a:ln>
        </p:spPr>
        <p:txBody>
          <a:bodyPr lIns="91425" tIns="91425" rIns="91425" bIns="91425" anchor="t"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4143587" y="0"/>
            <a:ext cx="3169920" cy="480059"/>
          </a:xfrm>
          <a:prstGeom prst="rect">
            <a:avLst/>
          </a:prstGeom>
          <a:noFill/>
          <a:ln>
            <a:noFill/>
          </a:ln>
        </p:spPr>
        <p:txBody>
          <a:bodyPr lIns="91425" tIns="91425" rIns="91425" bIns="91425" anchor="t" anchorCtr="0"/>
          <a:lstStyle>
            <a:lvl1pPr marL="0" marR="0" lvl="0" indent="0" algn="r"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31520" y="4560569"/>
            <a:ext cx="5852159" cy="432053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9119474"/>
            <a:ext cx="3169920" cy="480059"/>
          </a:xfrm>
          <a:prstGeom prst="rect">
            <a:avLst/>
          </a:prstGeom>
          <a:noFill/>
          <a:ln>
            <a:noFill/>
          </a:ln>
        </p:spPr>
        <p:txBody>
          <a:bodyPr lIns="91425" tIns="91425" rIns="91425" bIns="91425" anchor="b" anchorCtr="0"/>
          <a:lstStyle>
            <a:lvl1pPr marL="0" marR="0" lvl="0" indent="0" algn="l" rtl="0">
              <a:spcBef>
                <a:spcPts val="0"/>
              </a:spcBef>
              <a:buNone/>
              <a:defRPr sz="13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4143587" y="9119474"/>
            <a:ext cx="3169920" cy="480059"/>
          </a:xfrm>
          <a:prstGeom prst="rect">
            <a:avLst/>
          </a:prstGeom>
          <a:noFill/>
          <a:ln>
            <a:noFill/>
          </a:ln>
        </p:spPr>
        <p:txBody>
          <a:bodyPr lIns="96650" tIns="48325" rIns="96650" bIns="48325" anchor="b" anchorCtr="0">
            <a:noAutofit/>
          </a:bodyPr>
          <a:lstStyle/>
          <a:p>
            <a:pPr marL="0" marR="0" lvl="0" indent="0" algn="r" rtl="0">
              <a:spcBef>
                <a:spcPts val="0"/>
              </a:spcBef>
              <a:buSzPct val="25000"/>
              <a:buNone/>
            </a:pPr>
            <a:fld id="{00000000-1234-1234-1234-123412341234}" type="slidenum">
              <a:rPr lang="en-US" sz="1300" b="0" i="0" u="none" strike="noStrike" cap="none">
                <a:solidFill>
                  <a:schemeClr val="dk1"/>
                </a:solidFill>
                <a:latin typeface="Calibri"/>
                <a:ea typeface="Calibri"/>
                <a:cs typeface="Calibri"/>
                <a:sym typeface="Calibri"/>
              </a:rPr>
              <a:pPr marL="0" marR="0" lvl="0" indent="0" algn="r" rtl="0">
                <a:spcBef>
                  <a:spcPts val="0"/>
                </a:spcBef>
                <a:buSzPct val="25000"/>
                <a:buNone/>
              </a:pPr>
              <a:t>‹#›</a:t>
            </a:fld>
            <a:endParaRPr lang="en-US"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Hi everyone! My name is Emily Sharp and I am an area director on staff here at Kiwanis International. Today we are going to talk about motivation and specifically how to find, harvest and share that motivation with the members you work with on a daily basis. So let’s get started!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1</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219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First of all, before we can talk about how to get motivation, we need to define what we are actually talking about. The definition of motivation is the reason or reasons one has for acting or behaving in a particular way or the general desire or willingness of someone to do something. There are also many different types of motivation such as intrinsic and extrinsic motivation. Let’s take exercising as an example. I try to exercise 3-4 times a week for multiple reasons, such as I my passion for walking, I think classes are fun, and the overall purpose of my health which would all be intrinsic motivations. I also try to exercise 3-4 times a week because I am getting married in October and want to love the way I look in my wedding dress – this is an extrinsic type of motivation!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2</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2886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There is a little bit of science that comes with motivation that we need to talk about. As humans, some of our motives are biological and some have personal and social origins. For example, we have probably all heard of Maslow’s hierarchy of needs, right? Our basic needs come first - we don’t need a lot of motivation to want food, water and rest followed by the desire to need safety and security. That is our human nature. After that, you can see we have needs of wanting relationships, feeling accomplishment and then self fulfillment. Our motivations change to want those things more in life because again as humans, we don’t want the same things over and over again – we crave change.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3</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9428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Along with the science, comes study after study of what companies have done about us as consumers to try and buy their products. A few months ago, I was reading a really interesting article from a book called Marketing to </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Mindstates</a:t>
            </a:r>
            <a:r>
              <a:rPr lang="en-US" sz="1800" dirty="0">
                <a:effectLst/>
                <a:latin typeface="Tahoma" panose="020B0604030504040204" pitchFamily="34" charset="0"/>
                <a:ea typeface="Calibri" panose="020F0502020204030204" pitchFamily="34" charset="0"/>
                <a:cs typeface="Times New Roman" panose="02020603050405020304" pitchFamily="18" charset="0"/>
              </a:rPr>
              <a:t> by Will Leach. The article talks about the fact that if a company can figure out what motivates their consumers, you can market your brand to them on a deeper level. Here are a few of those types of motivations that stuck out to 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Achievement – a good example of achievement would be Nike with their famous slogan, Just Do It. Nike makes you think that whatever it is you want to achieve, we can do it together. Simple, powerful and makes you have that “we can help you get there” experience.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Belonging – Harley- Davidson does a good job evoking the idea that when you have a Harley, you belong and you are part of a tight knit family. Same thing with CrossFit and professional or college sports team. As a fan, you cheer on the same team and have a common bond and that tribe feeling.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Competence – when you think about competence, you think about being capable, qualified, prepared and skilled. Home Depot comes to mind with all of those home improvement projects we have been doing lately during quarantine. Consumers walk into Home Depot looking for the motivation for tools and resources to feel more capable and ready when its time to begin that project.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Engagement – Disney world is the best example of engagement because you are literally engaged from the beginning when you are purchasing your tickets. With every turn you take, you are enjoying their magical experience. Nostalgia plays into this too.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Esteem – Think about luxury brands such as Lexus, BMW, Chanel or even social media. When we get that “like” on something we post on social media, it instantly gives us that feel good feeling when others like it.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Security – think home security brands such as ADT that make your home feel safe from outside threats. Your motivation to keep your family safe and secure put companies like these at the top of your mind.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4</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939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ahoma" panose="020B0604030504040204" pitchFamily="34" charset="0"/>
                <a:ea typeface="Calibri" panose="020F0502020204030204" pitchFamily="34" charset="0"/>
                <a:cs typeface="Times New Roman" panose="02020603050405020304" pitchFamily="18" charset="0"/>
              </a:rPr>
              <a:t>Now why am I sharing all of this with you? When it comes to different types of motivation, I believe you can use these same tactics to motivate the members in your clubs to achieve the mission of Kiwanis. Now for a quick reminder about what that mission or motivation of our organization is: to serve the children of the world, one child and one community at a time. In my opinion, there is no other mission statement better than that! So my question for you is simple: what was your motivation for joining Kiwanis? Why are you here today? Why are you a leader or a future leader? Why do you care about helping children and making a difference in your community?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1681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Over the past few years, I have asked the people I work with what their motivation is to volunteer with Kiwanis. I’ve kept all of the answers in a little notebook and I want to share some of them with you today. Some of the reasons I have heard 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want to contribute to a cause in which they believe 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want to learn new skills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want to have a sense of ownership and control over something they can help fix</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have a desire for change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want to have fun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want to meet new people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were personally asked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An organization with which they are affiliated with is participating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Tahoma" panose="020B0604030504040204" pitchFamily="34" charset="0"/>
                <a:ea typeface="Calibri" panose="020F0502020204030204" pitchFamily="34" charset="0"/>
                <a:cs typeface="Times New Roman" panose="02020603050405020304" pitchFamily="18" charset="0"/>
              </a:rPr>
              <a:t>They enjoy the type of work that is being done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ahoma" panose="020B0604030504040204" pitchFamily="34" charset="0"/>
                <a:ea typeface="Calibri" panose="020F0502020204030204" pitchFamily="34" charset="0"/>
                <a:cs typeface="Times New Roman" panose="02020603050405020304" pitchFamily="18" charset="0"/>
              </a:rPr>
              <a:t>Most of these answers are motivations that are tied to emotions. They go back to many of our human needs such as the desire to have relationships, achievements, etc. So how do we take these emotions and harvest them to help accomplish the goal of our organization? Well I’m glad you asked!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7367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rabi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Know their reasons for volunteering and talk about it. There are things that naturally motivate us. Find out those reasons and keep them at the forefront of conversations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The easiest way of keeping up your members motivations are through communications. This helps manage expectations and responsibilities of your work. It’s also a good idea to welcome suggestions and feedback. Show people that they opinion matters and you’ll get people who are willing to do their best work.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Value people’s time. People volunteer because they want to make a difference in the world. They have busy lives and competing responsibilities like we all do so if they don’t feel like they are making a difference, they won’t want to continue to share they time and energy. We can only master something we care about – we shut down if we think we are better off doing something else.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Play to their strengths. The ones they self identified, not what you have identified for them. Utilize their skill set and respect their uniqueness.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Show your appreciation. Thank them and then thank them again! Share how you are making a difference through social recognition.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Record a video message about why volunteers are valuable then play that video during a meeting!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100" dirty="0">
                <a:effectLst/>
                <a:latin typeface="Tahoma" panose="020B0604030504040204" pitchFamily="34" charset="0"/>
                <a:ea typeface="Calibri" panose="020F0502020204030204" pitchFamily="34" charset="0"/>
                <a:cs typeface="Times New Roman" panose="02020603050405020304" pitchFamily="18" charset="0"/>
              </a:rPr>
              <a:t>Send handwritten notes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3796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I know we are almost out of time so thank you so much for spending time with me this morning. I know you had a choice of participating today and which workshops you wanted to go to so I’m really glad you chose this one. I hope you have learned a little bit about motivation and maybe even a little motivation to take back with you to your club members too!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ahoma" panose="020B0604030504040204" pitchFamily="34" charset="0"/>
                <a:ea typeface="Calibri" panose="020F0502020204030204" pitchFamily="34" charset="0"/>
                <a:cs typeface="Times New Roman" panose="02020603050405020304" pitchFamily="18" charset="0"/>
              </a:rPr>
              <a:t>Let me know if you need anything!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3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9</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7259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307A4A-2F7F-3041-BF55-3DA172D47D77}"/>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18173B0D-FB1C-5948-AA9B-D3601BF57A5D}"/>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24029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ullet Points">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11526" y="-19050"/>
            <a:ext cx="9144000" cy="1245419"/>
          </a:xfrm>
          <a:prstGeom prst="rect">
            <a:avLst/>
          </a:prstGeom>
        </p:spPr>
      </p:pic>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 name="Shape 22">
            <a:extLst>
              <a:ext uri="{FF2B5EF4-FFF2-40B4-BE49-F238E27FC236}">
                <a16:creationId xmlns:a16="http://schemas.microsoft.com/office/drawing/2014/main" id="{72FE1A20-1A55-A64D-827E-76DA4C4F960F}"/>
              </a:ext>
            </a:extLst>
          </p:cNvPr>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3" name="Shape 22">
            <a:extLst>
              <a:ext uri="{FF2B5EF4-FFF2-40B4-BE49-F238E27FC236}">
                <a16:creationId xmlns:a16="http://schemas.microsoft.com/office/drawing/2014/main" id="{4E91722C-7E88-A444-8027-EAEEC6F7A509}"/>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4" name="Shape 24">
            <a:extLst>
              <a:ext uri="{FF2B5EF4-FFF2-40B4-BE49-F238E27FC236}">
                <a16:creationId xmlns:a16="http://schemas.microsoft.com/office/drawing/2014/main" id="{065432C9-3974-974F-BCE1-F459ACA9C628}"/>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3202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9651A24-D784-7549-AD2D-F1E5782159CA}"/>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4572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7D83548A-2D8E-184A-8681-F64729DE6225}"/>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3122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userDrawn="1"/>
        </p:nvSpPr>
        <p:spPr>
          <a:xfrm rot="16200000">
            <a:off x="4657725" y="428625"/>
            <a:ext cx="514350" cy="861060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5D9E3-9500-6640-933D-6757DC8810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2BF3A365-AE5F-0541-9111-37CE8E226017}"/>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844CA1DF-C4D2-C04C-ABD6-2CAEFF071951}"/>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987440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EDD21-04CB-A145-82C0-3E9E0EE19156}"/>
              </a:ext>
            </a:extLst>
          </p:cNvPr>
          <p:cNvSpPr/>
          <p:nvPr userDrawn="1"/>
        </p:nvSpPr>
        <p:spPr>
          <a:xfrm rot="16200000">
            <a:off x="4657725" y="428625"/>
            <a:ext cx="514350" cy="861060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AA5D9E3-9500-6640-933D-6757DC88101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5" name="Shape 22">
            <a:extLst>
              <a:ext uri="{FF2B5EF4-FFF2-40B4-BE49-F238E27FC236}">
                <a16:creationId xmlns:a16="http://schemas.microsoft.com/office/drawing/2014/main" id="{AFF9246E-D276-6247-A095-98112DF2B0AE}"/>
              </a:ext>
            </a:extLst>
          </p:cNvPr>
          <p:cNvSpPr txBox="1">
            <a:spLocks noGrp="1"/>
          </p:cNvSpPr>
          <p:nvPr>
            <p:ph type="body" idx="1"/>
          </p:nvPr>
        </p:nvSpPr>
        <p:spPr>
          <a:xfrm>
            <a:off x="457201" y="1314451"/>
            <a:ext cx="8229600" cy="2857499"/>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9A6626D5-05DE-BB42-AA61-7B6188226B33}"/>
              </a:ext>
            </a:extLst>
          </p:cNvPr>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9775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B4975A">
                <a:alpha val="5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43114951-AB7B-8D49-9C3F-9D91CD721532}"/>
              </a:ext>
            </a:extLst>
          </p:cNvPr>
          <p:cNvSpPr txBox="1">
            <a:spLocks noGrp="1"/>
          </p:cNvSpPr>
          <p:nvPr>
            <p:ph type="body" idx="1"/>
          </p:nvPr>
        </p:nvSpPr>
        <p:spPr>
          <a:xfrm>
            <a:off x="609601" y="1568055"/>
            <a:ext cx="7924799" cy="2699146"/>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4115C3AB-4D25-184C-8876-C57310EF6B61}"/>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4352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B4975A">
                <a:alpha val="50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01AD338B-0960-AB4B-90E3-08619A4DE4D1}"/>
              </a:ext>
            </a:extLst>
          </p:cNvPr>
          <p:cNvSpPr txBox="1">
            <a:spLocks noGrp="1"/>
          </p:cNvSpPr>
          <p:nvPr>
            <p:ph type="body" idx="1"/>
          </p:nvPr>
        </p:nvSpPr>
        <p:spPr>
          <a:xfrm>
            <a:off x="609600" y="1568055"/>
            <a:ext cx="7924802" cy="2699146"/>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5174482E-872D-494B-93CA-184ABF48B2BA}"/>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89293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AAA9AA">
                <a:alpha val="2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238A5826-4377-264A-9AE2-F663CE35365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CDBDA757-EC43-DF42-AD40-38DB28341A29}"/>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432289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Bullet Poi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AAA9AA">
                <a:alpha val="2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235897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 Blo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DF415B-2390-1144-B950-698045F68C20}"/>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203200" marR="0" lvl="0" indent="0" algn="l" rtl="0">
              <a:spcBef>
                <a:spcPts val="640"/>
              </a:spcBef>
              <a:buClr>
                <a:schemeClr val="tx1"/>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78409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99B888-3A93-7648-A8F4-C20E505E64C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81000" y="4435673"/>
            <a:ext cx="8839200" cy="574477"/>
          </a:xfrm>
          <a:prstGeom prst="rect">
            <a:avLst/>
          </a:prstGeom>
        </p:spPr>
      </p:pic>
      <p:pic>
        <p:nvPicPr>
          <p:cNvPr id="6" name="Picture 5">
            <a:extLst>
              <a:ext uri="{FF2B5EF4-FFF2-40B4-BE49-F238E27FC236}">
                <a16:creationId xmlns:a16="http://schemas.microsoft.com/office/drawing/2014/main" id="{7729C7D2-7AD6-0A42-A55E-F821AFCED94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0" y="4324350"/>
            <a:ext cx="819150" cy="819150"/>
          </a:xfrm>
          <a:prstGeom prst="rect">
            <a:avLst/>
          </a:prstGeom>
          <a:effectLst>
            <a:outerShdw blurRad="50800" dist="38100" dir="2700000" algn="tl" rotWithShape="0">
              <a:prstClr val="black">
                <a:alpha val="20000"/>
              </a:prstClr>
            </a:outerShdw>
          </a:effectLst>
        </p:spPr>
      </p:pic>
      <p:sp>
        <p:nvSpPr>
          <p:cNvPr id="4" name="Shape 24">
            <a:extLst>
              <a:ext uri="{FF2B5EF4-FFF2-40B4-BE49-F238E27FC236}">
                <a16:creationId xmlns:a16="http://schemas.microsoft.com/office/drawing/2014/main" id="{FA481A2C-321C-5742-925D-FFE05BEB3067}"/>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73FF6B26-53AC-254F-AA56-1DB62A1DF673}"/>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rgbClr val="B4975A"/>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01446366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ullet Poi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F564367-53C5-7048-81AB-77228DC96A6A}"/>
              </a:ext>
            </a:extLst>
          </p:cNvPr>
          <p:cNvSpPr/>
          <p:nvPr userDrawn="1"/>
        </p:nvSpPr>
        <p:spPr>
          <a:xfrm>
            <a:off x="304800" y="285750"/>
            <a:ext cx="8534400" cy="4572000"/>
          </a:xfrm>
          <a:prstGeom prst="rect">
            <a:avLst/>
          </a:prstGeom>
          <a:noFill/>
          <a:ln w="127000">
            <a:solidFill>
              <a:srgbClr val="00397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248650"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0AE5E994-80E9-8A45-84F8-F5801550239D}"/>
              </a:ext>
            </a:extLst>
          </p:cNvPr>
          <p:cNvSpPr txBox="1">
            <a:spLocks noGrp="1"/>
          </p:cNvSpPr>
          <p:nvPr>
            <p:ph type="body" idx="1"/>
          </p:nvPr>
        </p:nvSpPr>
        <p:spPr>
          <a:xfrm>
            <a:off x="609601" y="1428750"/>
            <a:ext cx="7924799"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Shape 24">
            <a:extLst>
              <a:ext uri="{FF2B5EF4-FFF2-40B4-BE49-F238E27FC236}">
                <a16:creationId xmlns:a16="http://schemas.microsoft.com/office/drawing/2014/main" id="{F69B6AB5-25CD-2E45-9CB8-DAE4136D4B36}"/>
              </a:ext>
            </a:extLst>
          </p:cNvPr>
          <p:cNvSpPr txBox="1">
            <a:spLocks noGrp="1"/>
          </p:cNvSpPr>
          <p:nvPr>
            <p:ph type="title"/>
          </p:nvPr>
        </p:nvSpPr>
        <p:spPr>
          <a:xfrm>
            <a:off x="609600" y="590550"/>
            <a:ext cx="79248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589202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53724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B4975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E9F77DC5-7450-EC46-B4BC-06736BA8EC85}"/>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032110A0-2EBD-6148-963B-402B0DD04DAF}"/>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546949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ontent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AAA9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4" name="Shape 22">
            <a:extLst>
              <a:ext uri="{FF2B5EF4-FFF2-40B4-BE49-F238E27FC236}">
                <a16:creationId xmlns:a16="http://schemas.microsoft.com/office/drawing/2014/main" id="{F0A86476-A50B-5647-8C33-60713E8DFCF4}"/>
              </a:ext>
            </a:extLst>
          </p:cNvPr>
          <p:cNvSpPr txBox="1">
            <a:spLocks noGrp="1"/>
          </p:cNvSpPr>
          <p:nvPr>
            <p:ph type="body" idx="1"/>
          </p:nvPr>
        </p:nvSpPr>
        <p:spPr>
          <a:xfrm>
            <a:off x="990600" y="1314451"/>
            <a:ext cx="78486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6" name="Shape 24">
            <a:extLst>
              <a:ext uri="{FF2B5EF4-FFF2-40B4-BE49-F238E27FC236}">
                <a16:creationId xmlns:a16="http://schemas.microsoft.com/office/drawing/2014/main" id="{FEFA1BFC-DA35-6942-9DCD-F87B3153B9C4}"/>
              </a:ext>
            </a:extLst>
          </p:cNvPr>
          <p:cNvSpPr txBox="1">
            <a:spLocks noGrp="1"/>
          </p:cNvSpPr>
          <p:nvPr>
            <p:ph type="title"/>
          </p:nvPr>
        </p:nvSpPr>
        <p:spPr>
          <a:xfrm>
            <a:off x="990601" y="336947"/>
            <a:ext cx="7848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66679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Bullet Point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EF87-C0AC-294B-8A01-BF120986AC18}"/>
              </a:ext>
            </a:extLst>
          </p:cNvPr>
          <p:cNvSpPr/>
          <p:nvPr userDrawn="1"/>
        </p:nvSpPr>
        <p:spPr>
          <a:xfrm>
            <a:off x="304800" y="0"/>
            <a:ext cx="304800" cy="4629150"/>
          </a:xfrm>
          <a:prstGeom prst="rect">
            <a:avLst/>
          </a:prstGeom>
          <a:solidFill>
            <a:srgbClr val="AAA9A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80264B10-E06A-814E-92D7-074CF53E4A7B}"/>
              </a:ext>
            </a:extLst>
          </p:cNvPr>
          <p:cNvSpPr txBox="1">
            <a:spLocks noGrp="1"/>
          </p:cNvSpPr>
          <p:nvPr>
            <p:ph type="body" idx="1"/>
          </p:nvPr>
        </p:nvSpPr>
        <p:spPr>
          <a:xfrm>
            <a:off x="990600" y="1314451"/>
            <a:ext cx="78486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61346DFF-D5CA-6B40-B531-865D82ADCD96}"/>
              </a:ext>
            </a:extLst>
          </p:cNvPr>
          <p:cNvSpPr txBox="1">
            <a:spLocks noGrp="1"/>
          </p:cNvSpPr>
          <p:nvPr>
            <p:ph type="title"/>
          </p:nvPr>
        </p:nvSpPr>
        <p:spPr>
          <a:xfrm>
            <a:off x="990601" y="336947"/>
            <a:ext cx="7848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6864961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Content Bloc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4046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1570975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Bullet Poin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A81648-22EC-E04D-8DC2-BB32AE5D85C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6200000">
            <a:off x="-1773761" y="2040461"/>
            <a:ext cx="4461922" cy="381000"/>
          </a:xfrm>
          <a:prstGeom prst="rect">
            <a:avLst/>
          </a:prstGeom>
        </p:spPr>
      </p:pic>
      <p:pic>
        <p:nvPicPr>
          <p:cNvPr id="5" name="Picture 4">
            <a:extLst>
              <a:ext uri="{FF2B5EF4-FFF2-40B4-BE49-F238E27FC236}">
                <a16:creationId xmlns:a16="http://schemas.microsoft.com/office/drawing/2014/main" id="{00970BC8-7519-0D48-882A-EFBD365F5F3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7625" y="4267200"/>
            <a:ext cx="819150" cy="819150"/>
          </a:xfrm>
          <a:prstGeom prst="rect">
            <a:avLst/>
          </a:prstGeom>
          <a:effectLst>
            <a:outerShdw blurRad="50800" dist="38100" dir="2700000" algn="tl" rotWithShape="0">
              <a:prstClr val="black">
                <a:alpha val="20000"/>
              </a:prstClr>
            </a:outerShdw>
          </a:effectLst>
        </p:spPr>
      </p:pic>
      <p:sp>
        <p:nvSpPr>
          <p:cNvPr id="7" name="Shape 22">
            <a:extLst>
              <a:ext uri="{FF2B5EF4-FFF2-40B4-BE49-F238E27FC236}">
                <a16:creationId xmlns:a16="http://schemas.microsoft.com/office/drawing/2014/main" id="{6D2BEAE4-1FBF-864B-A3D5-4CEAA2C3EFFD}"/>
              </a:ext>
            </a:extLst>
          </p:cNvPr>
          <p:cNvSpPr txBox="1">
            <a:spLocks noGrp="1"/>
          </p:cNvSpPr>
          <p:nvPr>
            <p:ph type="body" idx="1"/>
          </p:nvPr>
        </p:nvSpPr>
        <p:spPr>
          <a:xfrm>
            <a:off x="1066799" y="1314451"/>
            <a:ext cx="7696200" cy="3467099"/>
          </a:xfrm>
          <a:prstGeom prst="rect">
            <a:avLst/>
          </a:prstGeom>
          <a:noFill/>
          <a:ln>
            <a:noFill/>
          </a:ln>
        </p:spPr>
        <p:txBody>
          <a:bodyPr lIns="91425" tIns="91425" rIns="91425" bIns="91425" anchor="t" anchorCtr="0"/>
          <a:lstStyle>
            <a:lvl1pPr marL="660400" marR="0" lvl="0" indent="-457200" algn="l" rtl="0">
              <a:spcBef>
                <a:spcPts val="640"/>
              </a:spcBef>
              <a:buClr>
                <a:srgbClr val="003974"/>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8" name="Shape 24">
            <a:extLst>
              <a:ext uri="{FF2B5EF4-FFF2-40B4-BE49-F238E27FC236}">
                <a16:creationId xmlns:a16="http://schemas.microsoft.com/office/drawing/2014/main" id="{A76E177F-C7B8-1F4C-B9E0-CCBEF6B4312E}"/>
              </a:ext>
            </a:extLst>
          </p:cNvPr>
          <p:cNvSpPr txBox="1">
            <a:spLocks noGrp="1"/>
          </p:cNvSpPr>
          <p:nvPr>
            <p:ph type="title"/>
          </p:nvPr>
        </p:nvSpPr>
        <p:spPr>
          <a:xfrm>
            <a:off x="1066800" y="336947"/>
            <a:ext cx="76962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946849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ontent Bloc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pic>
        <p:nvPicPr>
          <p:cNvPr id="8" name="Picture 7">
            <a:extLst>
              <a:ext uri="{FF2B5EF4-FFF2-40B4-BE49-F238E27FC236}">
                <a16:creationId xmlns:a16="http://schemas.microsoft.com/office/drawing/2014/main" id="{AA8CEAB4-83FF-764C-B1A6-AB29AE1D412D}"/>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251" y="-19050"/>
            <a:ext cx="9137930" cy="813816"/>
          </a:xfrm>
          <a:prstGeom prst="rect">
            <a:avLst/>
          </a:prstGeom>
        </p:spPr>
      </p:pic>
      <p:sp>
        <p:nvSpPr>
          <p:cNvPr id="6" name="Shape 22">
            <a:extLst>
              <a:ext uri="{FF2B5EF4-FFF2-40B4-BE49-F238E27FC236}">
                <a16:creationId xmlns:a16="http://schemas.microsoft.com/office/drawing/2014/main" id="{B94ECB58-4E65-C842-BFAD-A92CC9CD48E3}"/>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panose="020B0604020202020204" pitchFamily="34" charset="0"/>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
        <p:nvSpPr>
          <p:cNvPr id="7" name="Shape 24">
            <a:extLst>
              <a:ext uri="{FF2B5EF4-FFF2-40B4-BE49-F238E27FC236}">
                <a16:creationId xmlns:a16="http://schemas.microsoft.com/office/drawing/2014/main" id="{4525725A-4905-7448-A6FB-C8278414A0E5}"/>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736977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6AC4E-C230-1E4A-8BC3-53C99A39FE1C}"/>
              </a:ext>
            </a:extLst>
          </p:cNvPr>
          <p:cNvPicPr>
            <a:picLocks noChangeAspect="1"/>
          </p:cNvPicPr>
          <p:nvPr userDrawn="1"/>
        </p:nvPicPr>
        <p:blipFill>
          <a:blip r:embed="rId2">
            <a:alphaModFix amt="5000"/>
          </a:blip>
          <a:stretch>
            <a:fillRect/>
          </a:stretch>
        </p:blipFill>
        <p:spPr>
          <a:xfrm>
            <a:off x="6248400" y="2266950"/>
            <a:ext cx="3429000" cy="3351848"/>
          </a:xfrm>
          <a:prstGeom prst="rect">
            <a:avLst/>
          </a:prstGeom>
          <a:effectLst/>
        </p:spPr>
      </p:pic>
      <p:pic>
        <p:nvPicPr>
          <p:cNvPr id="6" name="Picture 5">
            <a:extLst>
              <a:ext uri="{FF2B5EF4-FFF2-40B4-BE49-F238E27FC236}">
                <a16:creationId xmlns:a16="http://schemas.microsoft.com/office/drawing/2014/main" id="{AEE86152-B9A3-8542-ABCC-EAE317D7B54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4251" y="-19050"/>
            <a:ext cx="9137930" cy="813816"/>
          </a:xfrm>
          <a:prstGeom prst="rect">
            <a:avLst/>
          </a:prstGeom>
        </p:spPr>
      </p:pic>
      <p:sp>
        <p:nvSpPr>
          <p:cNvPr id="7" name="Shape 24">
            <a:extLst>
              <a:ext uri="{FF2B5EF4-FFF2-40B4-BE49-F238E27FC236}">
                <a16:creationId xmlns:a16="http://schemas.microsoft.com/office/drawing/2014/main" id="{ADDD1706-6B50-0D46-B3A9-50EB6F6C2EAF}"/>
              </a:ext>
            </a:extLst>
          </p:cNvPr>
          <p:cNvSpPr txBox="1">
            <a:spLocks noGrp="1"/>
          </p:cNvSpPr>
          <p:nvPr>
            <p:ph type="title"/>
          </p:nvPr>
        </p:nvSpPr>
        <p:spPr>
          <a:xfrm>
            <a:off x="0" y="57150"/>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Shape 22">
            <a:extLst>
              <a:ext uri="{FF2B5EF4-FFF2-40B4-BE49-F238E27FC236}">
                <a16:creationId xmlns:a16="http://schemas.microsoft.com/office/drawing/2014/main" id="{BCA2A9C2-17E1-DD48-B8A0-615AC18CEF26}"/>
              </a:ext>
            </a:extLst>
          </p:cNvPr>
          <p:cNvSpPr txBox="1">
            <a:spLocks noGrp="1"/>
          </p:cNvSpPr>
          <p:nvPr>
            <p:ph type="body" idx="1"/>
          </p:nvPr>
        </p:nvSpPr>
        <p:spPr>
          <a:xfrm>
            <a:off x="381000" y="1047750"/>
            <a:ext cx="8305800" cy="36185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dirty="0"/>
          </a:p>
        </p:txBody>
      </p:sp>
    </p:spTree>
    <p:extLst>
      <p:ext uri="{BB962C8B-B14F-4D97-AF65-F5344CB8AC3E}">
        <p14:creationId xmlns:p14="http://schemas.microsoft.com/office/powerpoint/2010/main" val="133287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 Block">
    <p:spTree>
      <p:nvGrpSpPr>
        <p:cNvPr id="1" name=""/>
        <p:cNvGrpSpPr/>
        <p:nvPr/>
      </p:nvGrpSpPr>
      <p:grpSpPr>
        <a:xfrm>
          <a:off x="0" y="0"/>
          <a:ext cx="0" cy="0"/>
          <a:chOff x="0" y="0"/>
          <a:chExt cx="0" cy="0"/>
        </a:xfrm>
      </p:grpSpPr>
      <p:sp>
        <p:nvSpPr>
          <p:cNvPr id="8" name="Shape 22">
            <a:extLst>
              <a:ext uri="{FF2B5EF4-FFF2-40B4-BE49-F238E27FC236}">
                <a16:creationId xmlns:a16="http://schemas.microsoft.com/office/drawing/2014/main" id="{3FE8063A-3A0A-0F45-9E36-FDAC83DEE33F}"/>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 name="Shape 24">
            <a:extLst>
              <a:ext uri="{FF2B5EF4-FFF2-40B4-BE49-F238E27FC236}">
                <a16:creationId xmlns:a16="http://schemas.microsoft.com/office/drawing/2014/main" id="{704E001E-CC00-2441-9903-6FCCB2A24360}"/>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16" name="Picture 15">
            <a:extLst>
              <a:ext uri="{FF2B5EF4-FFF2-40B4-BE49-F238E27FC236}">
                <a16:creationId xmlns:a16="http://schemas.microsoft.com/office/drawing/2014/main" id="{350586D6-FD24-EC4E-AF1C-05683FE4FCB4}"/>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575561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a:stretch>
            <a:fillRect/>
          </a:stretch>
        </p:blipFill>
        <p:spPr>
          <a:xfrm>
            <a:off x="4251" y="1367"/>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559664"/>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7" name="Picture 6">
            <a:extLst>
              <a:ext uri="{FF2B5EF4-FFF2-40B4-BE49-F238E27FC236}">
                <a16:creationId xmlns:a16="http://schemas.microsoft.com/office/drawing/2014/main" id="{3826DD91-6297-5F45-A187-8628DCF111C4}"/>
              </a:ext>
            </a:extLst>
          </p:cNvPr>
          <p:cNvPicPr>
            <a:picLocks noChangeAspect="1"/>
          </p:cNvPicPr>
          <p:nvPr userDrawn="1"/>
        </p:nvPicPr>
        <p:blipFill>
          <a:blip r:embed="rId3">
            <a:alphaModFix amt="15000"/>
          </a:blip>
          <a:stretch>
            <a:fillRect/>
          </a:stretch>
        </p:blipFill>
        <p:spPr>
          <a:xfrm>
            <a:off x="6248887" y="2266950"/>
            <a:ext cx="3428026" cy="3351848"/>
          </a:xfrm>
          <a:prstGeom prst="rect">
            <a:avLst/>
          </a:prstGeom>
          <a:effectLst/>
        </p:spPr>
      </p:pic>
      <p:sp>
        <p:nvSpPr>
          <p:cNvPr id="8" name="Shape 22">
            <a:extLst>
              <a:ext uri="{FF2B5EF4-FFF2-40B4-BE49-F238E27FC236}">
                <a16:creationId xmlns:a16="http://schemas.microsoft.com/office/drawing/2014/main" id="{489D3C96-C3C7-0B46-BDF1-DB63C08B3889}"/>
              </a:ext>
            </a:extLst>
          </p:cNvPr>
          <p:cNvSpPr txBox="1">
            <a:spLocks noGrp="1"/>
          </p:cNvSpPr>
          <p:nvPr>
            <p:ph type="body" idx="1"/>
          </p:nvPr>
        </p:nvSpPr>
        <p:spPr>
          <a:xfrm>
            <a:off x="685800" y="2266949"/>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1714310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ullet Point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A946A6B-B377-DC49-929C-8D57347C422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C49A10D5-A2EC-504A-B738-F10B18D8CF00}"/>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B60C050D-D265-8F45-9230-21AFB17E361E}"/>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81549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ontent Blo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F26C719-4109-D146-B38D-9DC9248D35E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377077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Bullet Points">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A12D858C-027A-7349-B5BA-C07F49C02FD1}"/>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tx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8" name="Picture 7">
            <a:extLst>
              <a:ext uri="{FF2B5EF4-FFF2-40B4-BE49-F238E27FC236}">
                <a16:creationId xmlns:a16="http://schemas.microsoft.com/office/drawing/2014/main" id="{D753E7D5-770F-C546-B53F-517F029095AD}"/>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341163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ntent Block">
    <p:spTree>
      <p:nvGrpSpPr>
        <p:cNvPr id="1" name=""/>
        <p:cNvGrpSpPr/>
        <p:nvPr/>
      </p:nvGrpSpPr>
      <p:grpSpPr>
        <a:xfrm>
          <a:off x="0" y="0"/>
          <a:ext cx="0" cy="0"/>
          <a:chOff x="0" y="0"/>
          <a:chExt cx="0" cy="0"/>
        </a:xfrm>
      </p:grpSpPr>
      <p:sp>
        <p:nvSpPr>
          <p:cNvPr id="6" name="Shape 22">
            <a:extLst>
              <a:ext uri="{FF2B5EF4-FFF2-40B4-BE49-F238E27FC236}">
                <a16:creationId xmlns:a16="http://schemas.microsoft.com/office/drawing/2014/main" id="{65C64505-7302-8A42-B0E7-B6B2C5D9764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20320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7" name="Shape 24">
            <a:extLst>
              <a:ext uri="{FF2B5EF4-FFF2-40B4-BE49-F238E27FC236}">
                <a16:creationId xmlns:a16="http://schemas.microsoft.com/office/drawing/2014/main" id="{1424238D-58CD-9D4E-9A08-8382E62B7734}"/>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pic>
        <p:nvPicPr>
          <p:cNvPr id="8" name="Picture 7">
            <a:extLst>
              <a:ext uri="{FF2B5EF4-FFF2-40B4-BE49-F238E27FC236}">
                <a16:creationId xmlns:a16="http://schemas.microsoft.com/office/drawing/2014/main" id="{B816E71C-3CC7-9849-9910-1D3B2E659B5A}"/>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571836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5_Bullet Poi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E1C2C2-0788-A841-9E5E-AFADB332B31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Shape 22">
            <a:extLst>
              <a:ext uri="{FF2B5EF4-FFF2-40B4-BE49-F238E27FC236}">
                <a16:creationId xmlns:a16="http://schemas.microsoft.com/office/drawing/2014/main" id="{27310137-8EF9-FE45-B869-5294080E2567}"/>
              </a:ext>
            </a:extLst>
          </p:cNvPr>
          <p:cNvSpPr txBox="1">
            <a:spLocks noGrp="1"/>
          </p:cNvSpPr>
          <p:nvPr>
            <p:ph type="body" idx="1"/>
          </p:nvPr>
        </p:nvSpPr>
        <p:spPr>
          <a:xfrm>
            <a:off x="609600" y="1428750"/>
            <a:ext cx="7924802" cy="2838451"/>
          </a:xfrm>
          <a:prstGeom prst="rect">
            <a:avLst/>
          </a:prstGeom>
          <a:noFill/>
          <a:ln>
            <a:noFill/>
          </a:ln>
        </p:spPr>
        <p:txBody>
          <a:bodyPr lIns="91425" tIns="91425" rIns="91425" bIns="91425" anchor="t" anchorCtr="0"/>
          <a:lstStyle>
            <a:lvl1pPr marL="660400" marR="0" lvl="0" indent="-457200" algn="l" rtl="0">
              <a:spcBef>
                <a:spcPts val="640"/>
              </a:spcBef>
              <a:buClr>
                <a:schemeClr val="tx1"/>
              </a:buClr>
              <a:buSzPct val="100000"/>
              <a:buFont typeface="Arial" panose="020B0604020202020204" pitchFamily="34" charset="0"/>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9" name="Shape 24">
            <a:extLst>
              <a:ext uri="{FF2B5EF4-FFF2-40B4-BE49-F238E27FC236}">
                <a16:creationId xmlns:a16="http://schemas.microsoft.com/office/drawing/2014/main" id="{F2C81E3D-234F-2F4A-9459-B7D906A30889}"/>
              </a:ext>
            </a:extLst>
          </p:cNvPr>
          <p:cNvSpPr txBox="1">
            <a:spLocks noGrp="1"/>
          </p:cNvSpPr>
          <p:nvPr>
            <p:ph type="title"/>
          </p:nvPr>
        </p:nvSpPr>
        <p:spPr>
          <a:xfrm>
            <a:off x="609599" y="590550"/>
            <a:ext cx="7924802"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rgbClr val="003974"/>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extLst>
      <p:ext uri="{BB962C8B-B14F-4D97-AF65-F5344CB8AC3E}">
        <p14:creationId xmlns:p14="http://schemas.microsoft.com/office/powerpoint/2010/main" val="2446985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85B20D-E3D7-B640-8AA9-8150B734465A}"/>
              </a:ext>
            </a:extLst>
          </p:cNvPr>
          <p:cNvPicPr>
            <a:picLocks noChangeAspect="1"/>
          </p:cNvPicPr>
          <p:nvPr userDrawn="1"/>
        </p:nvPicPr>
        <p:blipFill>
          <a:blip r:embed="rId2"/>
          <a:stretch>
            <a:fillRect/>
          </a:stretch>
        </p:blipFill>
        <p:spPr>
          <a:xfrm>
            <a:off x="4251" y="1367"/>
            <a:ext cx="9137930" cy="5142133"/>
          </a:xfrm>
          <a:prstGeom prst="rect">
            <a:avLst/>
          </a:prstGeom>
        </p:spPr>
      </p:pic>
      <p:sp>
        <p:nvSpPr>
          <p:cNvPr id="4" name="Shape 24">
            <a:extLst>
              <a:ext uri="{FF2B5EF4-FFF2-40B4-BE49-F238E27FC236}">
                <a16:creationId xmlns:a16="http://schemas.microsoft.com/office/drawing/2014/main" id="{F9A124C1-E66B-ED49-9622-4CE685E9FF7B}"/>
              </a:ext>
            </a:extLst>
          </p:cNvPr>
          <p:cNvSpPr txBox="1">
            <a:spLocks noGrp="1"/>
          </p:cNvSpPr>
          <p:nvPr>
            <p:ph type="title"/>
          </p:nvPr>
        </p:nvSpPr>
        <p:spPr>
          <a:xfrm>
            <a:off x="685800" y="1937147"/>
            <a:ext cx="77724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5500" b="1" i="0" u="none" strike="noStrike" cap="none">
                <a:solidFill>
                  <a:schemeClr val="bg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 name="Shape 22">
            <a:extLst>
              <a:ext uri="{FF2B5EF4-FFF2-40B4-BE49-F238E27FC236}">
                <a16:creationId xmlns:a16="http://schemas.microsoft.com/office/drawing/2014/main" id="{FC24F2C2-D680-DE40-82CF-92A11B85D7B4}"/>
              </a:ext>
            </a:extLst>
          </p:cNvPr>
          <p:cNvSpPr txBox="1">
            <a:spLocks noGrp="1"/>
          </p:cNvSpPr>
          <p:nvPr>
            <p:ph type="body" idx="1"/>
          </p:nvPr>
        </p:nvSpPr>
        <p:spPr>
          <a:xfrm>
            <a:off x="685800" y="2647950"/>
            <a:ext cx="7772400" cy="682285"/>
          </a:xfrm>
          <a:prstGeom prst="rect">
            <a:avLst/>
          </a:prstGeom>
          <a:noFill/>
          <a:ln>
            <a:noFill/>
          </a:ln>
        </p:spPr>
        <p:txBody>
          <a:bodyPr lIns="91425" tIns="91425" rIns="91425" bIns="91425" anchor="t" anchorCtr="0"/>
          <a:lstStyle>
            <a:lvl1pPr marL="0" marR="0" lvl="0" indent="0" algn="ctr" rtl="0">
              <a:spcBef>
                <a:spcPts val="640"/>
              </a:spcBef>
              <a:buClr>
                <a:srgbClr val="003974"/>
              </a:buClr>
              <a:buSzPct val="100000"/>
              <a:buFont typeface="Arial"/>
              <a:buNone/>
              <a:defRPr sz="2400" b="0" i="0" u="none" strike="noStrike" cap="none">
                <a:solidFill>
                  <a:schemeClr val="bg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0684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Block">
    <p:spTree>
      <p:nvGrpSpPr>
        <p:cNvPr id="1" name="Shape 21"/>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13927"/>
            <a:ext cx="91440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ullet Points">
    <p:spTree>
      <p:nvGrpSpPr>
        <p:cNvPr id="1" name="Shape 21"/>
        <p:cNvGrpSpPr/>
        <p:nvPr/>
      </p:nvGrpSpPr>
      <p:grpSpPr>
        <a:xfrm>
          <a:off x="0" y="0"/>
          <a:ext cx="0" cy="0"/>
          <a:chOff x="0" y="0"/>
          <a:chExt cx="0" cy="0"/>
        </a:xfrm>
      </p:grpSpPr>
      <p:pic>
        <p:nvPicPr>
          <p:cNvPr id="7" name="Picture 6">
            <a:extLst>
              <a:ext uri="{FF2B5EF4-FFF2-40B4-BE49-F238E27FC236}">
                <a16:creationId xmlns:a16="http://schemas.microsoft.com/office/drawing/2014/main" id="{0B1E7AD0-345F-8042-8F3F-E3AF32A67CA7}"/>
              </a:ext>
            </a:extLst>
          </p:cNvPr>
          <p:cNvPicPr>
            <a:picLocks noChangeAspect="1"/>
          </p:cNvPicPr>
          <p:nvPr userDrawn="1"/>
        </p:nvPicPr>
        <p:blipFill>
          <a:blip r:embed="rId2"/>
          <a:stretch>
            <a:fillRect/>
          </a:stretch>
        </p:blipFill>
        <p:spPr>
          <a:xfrm>
            <a:off x="0" y="-13927"/>
            <a:ext cx="9144000" cy="1245419"/>
          </a:xfrm>
          <a:prstGeom prst="rect">
            <a:avLst/>
          </a:prstGeom>
        </p:spPr>
      </p:pic>
      <p:sp>
        <p:nvSpPr>
          <p:cNvPr id="24" name="Shape 24"/>
          <p:cNvSpPr txBox="1">
            <a:spLocks noGrp="1"/>
          </p:cNvSpPr>
          <p:nvPr>
            <p:ph type="title"/>
          </p:nvPr>
        </p:nvSpPr>
        <p:spPr>
          <a:xfrm>
            <a:off x="1371600" y="285750"/>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 name="Shape 22"/>
          <p:cNvSpPr txBox="1">
            <a:spLocks noGrp="1"/>
          </p:cNvSpPr>
          <p:nvPr>
            <p:ph type="body" idx="1"/>
          </p:nvPr>
        </p:nvSpPr>
        <p:spPr>
          <a:xfrm>
            <a:off x="457201" y="1314451"/>
            <a:ext cx="8229600" cy="3280172"/>
          </a:xfrm>
          <a:prstGeom prst="rect">
            <a:avLst/>
          </a:prstGeom>
          <a:noFill/>
          <a:ln>
            <a:noFill/>
          </a:ln>
        </p:spPr>
        <p:txBody>
          <a:bodyPr lIns="91425" tIns="91425" rIns="91425" bIns="91425" anchor="t" anchorCtr="0"/>
          <a:lstStyle>
            <a:lvl1pPr marL="514350" marR="0" lvl="0" indent="-311150" algn="l" rtl="0">
              <a:spcBef>
                <a:spcPts val="640"/>
              </a:spcBef>
              <a:buClr>
                <a:srgbClr val="003974"/>
              </a:buClr>
              <a:buSzPct val="100000"/>
              <a:buFont typeface="Arial"/>
              <a:buChar char="•"/>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 Block">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4343"/>
            <a:ext cx="9144000" cy="1835354"/>
          </a:xfrm>
          <a:prstGeom prst="rect">
            <a:avLst/>
          </a:prstGeom>
        </p:spPr>
      </p:pic>
      <p:sp>
        <p:nvSpPr>
          <p:cNvPr id="22" name="Shape 22"/>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Shape 21"/>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67107"/>
            <a:ext cx="9144000" cy="1835354"/>
          </a:xfrm>
          <a:prstGeom prst="rect">
            <a:avLst/>
          </a:prstGeom>
        </p:spPr>
      </p:pic>
      <p:sp>
        <p:nvSpPr>
          <p:cNvPr id="5" name="Shape 22">
            <a:extLst>
              <a:ext uri="{FF2B5EF4-FFF2-40B4-BE49-F238E27FC236}">
                <a16:creationId xmlns:a16="http://schemas.microsoft.com/office/drawing/2014/main" id="{02348906-79B9-4748-B12F-54D4BE0F055C}"/>
              </a:ext>
            </a:extLst>
          </p:cNvPr>
          <p:cNvSpPr txBox="1">
            <a:spLocks noGrp="1"/>
          </p:cNvSpPr>
          <p:nvPr>
            <p:ph type="body" idx="1"/>
          </p:nvPr>
        </p:nvSpPr>
        <p:spPr>
          <a:xfrm>
            <a:off x="533401" y="1314451"/>
            <a:ext cx="8077199"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6" name="Shape 24">
            <a:extLst>
              <a:ext uri="{FF2B5EF4-FFF2-40B4-BE49-F238E27FC236}">
                <a16:creationId xmlns:a16="http://schemas.microsoft.com/office/drawing/2014/main" id="{6E832965-238D-324A-8B41-205BF59B6EA7}"/>
              </a:ext>
            </a:extLst>
          </p:cNvPr>
          <p:cNvSpPr txBox="1">
            <a:spLocks noGrp="1"/>
          </p:cNvSpPr>
          <p:nvPr>
            <p:ph type="title"/>
          </p:nvPr>
        </p:nvSpPr>
        <p:spPr>
          <a:xfrm>
            <a:off x="533400" y="336947"/>
            <a:ext cx="7086600" cy="634603"/>
          </a:xfrm>
          <a:prstGeom prst="rect">
            <a:avLst/>
          </a:prstGeom>
          <a:noFill/>
          <a:ln>
            <a:noFill/>
          </a:ln>
        </p:spPr>
        <p:txBody>
          <a:bodyPr lIns="91425" tIns="91425" rIns="91425" bIns="91425" anchor="ctr" anchorCtr="0"/>
          <a:lstStyle>
            <a:lvl1pPr marL="0" marR="0" lvl="0" indent="0" algn="l"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Block">
    <p:spTree>
      <p:nvGrpSpPr>
        <p:cNvPr id="1" name="Shape 21"/>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9050"/>
            <a:ext cx="9144000" cy="1245419"/>
          </a:xfrm>
          <a:prstGeom prst="rect">
            <a:avLst/>
          </a:prstGeom>
        </p:spPr>
      </p:pic>
      <p:sp>
        <p:nvSpPr>
          <p:cNvPr id="22" name="Shape 22"/>
          <p:cNvSpPr txBox="1">
            <a:spLocks noGrp="1"/>
          </p:cNvSpPr>
          <p:nvPr>
            <p:ph type="body" idx="1"/>
          </p:nvPr>
        </p:nvSpPr>
        <p:spPr>
          <a:xfrm>
            <a:off x="533401" y="1314451"/>
            <a:ext cx="8153400" cy="3280172"/>
          </a:xfrm>
          <a:prstGeom prst="rect">
            <a:avLst/>
          </a:prstGeom>
          <a:noFill/>
          <a:ln>
            <a:noFill/>
          </a:ln>
        </p:spPr>
        <p:txBody>
          <a:bodyPr lIns="91425" tIns="91425" rIns="91425" bIns="91425" anchor="t" anchorCtr="0"/>
          <a:lstStyle>
            <a:lvl1pPr marL="0" marR="0" lvl="0" indent="0" algn="l" rtl="0">
              <a:spcBef>
                <a:spcPts val="640"/>
              </a:spcBef>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spcBef>
                <a:spcPts val="560"/>
              </a:spcBef>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spcBef>
                <a:spcPts val="400"/>
              </a:spcBef>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spcBef>
                <a:spcPts val="400"/>
              </a:spcBef>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24" name="Shape 24"/>
          <p:cNvSpPr txBox="1">
            <a:spLocks noGrp="1"/>
          </p:cNvSpPr>
          <p:nvPr>
            <p:ph type="title"/>
          </p:nvPr>
        </p:nvSpPr>
        <p:spPr>
          <a:xfrm>
            <a:off x="0" y="336947"/>
            <a:ext cx="9144000" cy="634603"/>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Times New Roman"/>
              <a:buNone/>
              <a:defRPr sz="4400" b="1" i="0" u="none" strike="noStrike" cap="none">
                <a:solidFill>
                  <a:schemeClr val="lt1"/>
                </a:solidFill>
                <a:latin typeface="Arial" pitchFamily="34" charset="0"/>
                <a:ea typeface="Arial" pitchFamily="34" charset="0"/>
                <a:cs typeface="Arial" pitchFamily="34" charset="0"/>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rgbClr val="EBEBEB">
                <a:alpha val="72000"/>
              </a:srgbClr>
            </a:gs>
            <a:gs pos="0">
              <a:schemeClr val="bg1">
                <a:lumMod val="95000"/>
                <a:alpha val="45000"/>
              </a:schemeClr>
            </a:gs>
          </a:gsLst>
          <a:lin ang="5400000" scaled="1"/>
        </a:gra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9" r:id="rId1"/>
    <p:sldLayoutId id="2147483689" r:id="rId2"/>
    <p:sldLayoutId id="2147483700" r:id="rId3"/>
    <p:sldLayoutId id="2147483701" r:id="rId4"/>
    <p:sldLayoutId id="2147483664" r:id="rId5"/>
    <p:sldLayoutId id="2147483656" r:id="rId6"/>
    <p:sldLayoutId id="2147483657" r:id="rId7"/>
    <p:sldLayoutId id="2147483663" r:id="rId8"/>
    <p:sldLayoutId id="2147483662" r:id="rId9"/>
    <p:sldLayoutId id="2147483661" r:id="rId10"/>
    <p:sldLayoutId id="2147483676" r:id="rId11"/>
    <p:sldLayoutId id="2147483690" r:id="rId12"/>
    <p:sldLayoutId id="2147483688" r:id="rId13"/>
    <p:sldLayoutId id="2147483691" r:id="rId14"/>
    <p:sldLayoutId id="2147483677" r:id="rId15"/>
    <p:sldLayoutId id="2147483692" r:id="rId16"/>
    <p:sldLayoutId id="2147483680" r:id="rId17"/>
    <p:sldLayoutId id="2147483693" r:id="rId18"/>
    <p:sldLayoutId id="2147483702" r:id="rId19"/>
    <p:sldLayoutId id="2147483703" r:id="rId20"/>
    <p:sldLayoutId id="2147483694" r:id="rId21"/>
    <p:sldLayoutId id="2147483707" r:id="rId22"/>
    <p:sldLayoutId id="2147483682" r:id="rId23"/>
    <p:sldLayoutId id="2147483695" r:id="rId24"/>
    <p:sldLayoutId id="2147483678" r:id="rId25"/>
    <p:sldLayoutId id="2147483704" r:id="rId26"/>
    <p:sldLayoutId id="2147483681" r:id="rId27"/>
    <p:sldLayoutId id="2147483696" r:id="rId28"/>
    <p:sldLayoutId id="2147483685" r:id="rId29"/>
    <p:sldLayoutId id="2147483699" r:id="rId30"/>
    <p:sldLayoutId id="2147483686" r:id="rId31"/>
    <p:sldLayoutId id="2147483698" r:id="rId32"/>
    <p:sldLayoutId id="2147483705" r:id="rId33"/>
    <p:sldLayoutId id="2147483706"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dirty="0">
          <a:solidFill>
            <a:schemeClr val="tx1"/>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mailto:Esharp@kiwanis.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6A70B-394D-468B-812B-18C013C61FCF}"/>
              </a:ext>
            </a:extLst>
          </p:cNvPr>
          <p:cNvSpPr>
            <a:spLocks noGrp="1"/>
          </p:cNvSpPr>
          <p:nvPr>
            <p:ph type="title"/>
          </p:nvPr>
        </p:nvSpPr>
        <p:spPr/>
        <p:txBody>
          <a:bodyPr/>
          <a:lstStyle/>
          <a:p>
            <a:r>
              <a:rPr lang="en-US" dirty="0"/>
              <a:t>Get your club mojo back: motivate &amp; value members</a:t>
            </a:r>
          </a:p>
        </p:txBody>
      </p:sp>
      <p:sp>
        <p:nvSpPr>
          <p:cNvPr id="3" name="Text Placeholder 2">
            <a:extLst>
              <a:ext uri="{FF2B5EF4-FFF2-40B4-BE49-F238E27FC236}">
                <a16:creationId xmlns:a16="http://schemas.microsoft.com/office/drawing/2014/main" id="{6A79343D-0BDD-434A-A6DB-6ED7B48DE5F5}"/>
              </a:ext>
            </a:extLst>
          </p:cNvPr>
          <p:cNvSpPr>
            <a:spLocks noGrp="1"/>
          </p:cNvSpPr>
          <p:nvPr>
            <p:ph type="body" idx="1"/>
          </p:nvPr>
        </p:nvSpPr>
        <p:spPr>
          <a:xfrm>
            <a:off x="457200" y="3257550"/>
            <a:ext cx="7772400" cy="682285"/>
          </a:xfrm>
        </p:spPr>
        <p:txBody>
          <a:bodyPr/>
          <a:lstStyle/>
          <a:p>
            <a:r>
              <a:rPr lang="en-US" sz="2600" dirty="0"/>
              <a:t>Emily Sharp</a:t>
            </a:r>
          </a:p>
          <a:p>
            <a:r>
              <a:rPr lang="en-US" sz="2600" dirty="0"/>
              <a:t> Kiwanis International Area Director</a:t>
            </a:r>
          </a:p>
        </p:txBody>
      </p:sp>
    </p:spTree>
    <p:extLst>
      <p:ext uri="{BB962C8B-B14F-4D97-AF65-F5344CB8AC3E}">
        <p14:creationId xmlns:p14="http://schemas.microsoft.com/office/powerpoint/2010/main" val="3601547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3A6B26-92C3-46C4-A36D-9A0508A17E3D}"/>
              </a:ext>
            </a:extLst>
          </p:cNvPr>
          <p:cNvSpPr>
            <a:spLocks noGrp="1"/>
          </p:cNvSpPr>
          <p:nvPr>
            <p:ph type="body" idx="1"/>
          </p:nvPr>
        </p:nvSpPr>
        <p:spPr>
          <a:xfrm>
            <a:off x="457201" y="1314451"/>
            <a:ext cx="3809999" cy="1866899"/>
          </a:xfrm>
        </p:spPr>
        <p:txBody>
          <a:bodyPr/>
          <a:lstStyle/>
          <a:p>
            <a:pPr marL="457200" indent="-457200">
              <a:buFont typeface="Arial" panose="020B0604020202020204" pitchFamily="34" charset="0"/>
              <a:buChar char="•"/>
            </a:pPr>
            <a:r>
              <a:rPr lang="en-US" sz="2600" dirty="0"/>
              <a:t>The reason or reasons one has for acting or behaving in a particular way</a:t>
            </a:r>
          </a:p>
          <a:p>
            <a:pPr marL="457200" indent="-457200">
              <a:buFont typeface="Arial" panose="020B0604020202020204" pitchFamily="34" charset="0"/>
              <a:buChar char="•"/>
            </a:pPr>
            <a:r>
              <a:rPr lang="en-US" sz="2600" dirty="0"/>
              <a:t>The general desire or willingness of someone to do something </a:t>
            </a:r>
          </a:p>
        </p:txBody>
      </p:sp>
      <p:sp>
        <p:nvSpPr>
          <p:cNvPr id="3" name="Title 2">
            <a:extLst>
              <a:ext uri="{FF2B5EF4-FFF2-40B4-BE49-F238E27FC236}">
                <a16:creationId xmlns:a16="http://schemas.microsoft.com/office/drawing/2014/main" id="{859CB334-B639-4FC6-A649-04FEC6B7A145}"/>
              </a:ext>
            </a:extLst>
          </p:cNvPr>
          <p:cNvSpPr>
            <a:spLocks noGrp="1"/>
          </p:cNvSpPr>
          <p:nvPr>
            <p:ph type="title"/>
          </p:nvPr>
        </p:nvSpPr>
        <p:spPr/>
        <p:txBody>
          <a:bodyPr/>
          <a:lstStyle/>
          <a:p>
            <a:r>
              <a:rPr lang="en-US" dirty="0"/>
              <a:t>Motivation – know, find, share</a:t>
            </a:r>
          </a:p>
        </p:txBody>
      </p:sp>
      <p:pic>
        <p:nvPicPr>
          <p:cNvPr id="5" name="Picture 4" descr="Diagram&#10;&#10;Description automatically generated">
            <a:extLst>
              <a:ext uri="{FF2B5EF4-FFF2-40B4-BE49-F238E27FC236}">
                <a16:creationId xmlns:a16="http://schemas.microsoft.com/office/drawing/2014/main" id="{2CB902AA-3801-4A50-B1F0-E1E62F8811A5}"/>
              </a:ext>
            </a:extLst>
          </p:cNvPr>
          <p:cNvPicPr>
            <a:picLocks noChangeAspect="1"/>
          </p:cNvPicPr>
          <p:nvPr/>
        </p:nvPicPr>
        <p:blipFill>
          <a:blip r:embed="rId3"/>
          <a:stretch>
            <a:fillRect/>
          </a:stretch>
        </p:blipFill>
        <p:spPr>
          <a:xfrm>
            <a:off x="4728883" y="1200150"/>
            <a:ext cx="4043082" cy="3124200"/>
          </a:xfrm>
          <a:prstGeom prst="rect">
            <a:avLst/>
          </a:prstGeom>
        </p:spPr>
      </p:pic>
    </p:spTree>
    <p:extLst>
      <p:ext uri="{BB962C8B-B14F-4D97-AF65-F5344CB8AC3E}">
        <p14:creationId xmlns:p14="http://schemas.microsoft.com/office/powerpoint/2010/main" val="106236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01C8C7-5427-4ADE-9D5D-453EC6F23A28}"/>
              </a:ext>
            </a:extLst>
          </p:cNvPr>
          <p:cNvSpPr>
            <a:spLocks noGrp="1"/>
          </p:cNvSpPr>
          <p:nvPr>
            <p:ph type="title"/>
          </p:nvPr>
        </p:nvSpPr>
        <p:spPr/>
        <p:txBody>
          <a:bodyPr/>
          <a:lstStyle/>
          <a:p>
            <a:r>
              <a:rPr lang="en-US" dirty="0"/>
              <a:t>Maslow’s Hierarchy of Needs</a:t>
            </a:r>
          </a:p>
        </p:txBody>
      </p:sp>
      <p:pic>
        <p:nvPicPr>
          <p:cNvPr id="6" name="Picture 5" descr="Image result for basic human needs">
            <a:extLst>
              <a:ext uri="{FF2B5EF4-FFF2-40B4-BE49-F238E27FC236}">
                <a16:creationId xmlns:a16="http://schemas.microsoft.com/office/drawing/2014/main" id="{EC774B54-5593-41B2-AFA7-828C2127EDE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19725"/>
            <a:ext cx="4114800" cy="3386828"/>
          </a:xfrm>
          <a:prstGeom prst="rect">
            <a:avLst/>
          </a:prstGeom>
          <a:noFill/>
          <a:ln>
            <a:noFill/>
          </a:ln>
        </p:spPr>
      </p:pic>
    </p:spTree>
    <p:extLst>
      <p:ext uri="{BB962C8B-B14F-4D97-AF65-F5344CB8AC3E}">
        <p14:creationId xmlns:p14="http://schemas.microsoft.com/office/powerpoint/2010/main" val="8903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C405FC-8E7D-4012-96C5-DEF0ECE50116}"/>
              </a:ext>
            </a:extLst>
          </p:cNvPr>
          <p:cNvSpPr>
            <a:spLocks noGrp="1"/>
          </p:cNvSpPr>
          <p:nvPr>
            <p:ph type="body" idx="1"/>
          </p:nvPr>
        </p:nvSpPr>
        <p:spPr>
          <a:xfrm>
            <a:off x="457201" y="1314451"/>
            <a:ext cx="8000999" cy="723899"/>
          </a:xfrm>
        </p:spPr>
        <p:txBody>
          <a:bodyPr/>
          <a:lstStyle/>
          <a:p>
            <a:pPr algn="ctr"/>
            <a:r>
              <a:rPr lang="en-US" dirty="0"/>
              <a:t>Marketing Mindset by Will Leach</a:t>
            </a:r>
          </a:p>
        </p:txBody>
      </p:sp>
      <p:sp>
        <p:nvSpPr>
          <p:cNvPr id="3" name="Title 2">
            <a:extLst>
              <a:ext uri="{FF2B5EF4-FFF2-40B4-BE49-F238E27FC236}">
                <a16:creationId xmlns:a16="http://schemas.microsoft.com/office/drawing/2014/main" id="{2E4C3115-574E-4646-A080-E3B07A8A2AC8}"/>
              </a:ext>
            </a:extLst>
          </p:cNvPr>
          <p:cNvSpPr>
            <a:spLocks noGrp="1"/>
          </p:cNvSpPr>
          <p:nvPr>
            <p:ph type="title"/>
          </p:nvPr>
        </p:nvSpPr>
        <p:spPr/>
        <p:txBody>
          <a:bodyPr/>
          <a:lstStyle/>
          <a:p>
            <a:r>
              <a:rPr lang="en-US" dirty="0"/>
              <a:t>Motivational Marketing</a:t>
            </a:r>
          </a:p>
        </p:txBody>
      </p:sp>
      <p:pic>
        <p:nvPicPr>
          <p:cNvPr id="1026" name="Picture 2">
            <a:extLst>
              <a:ext uri="{FF2B5EF4-FFF2-40B4-BE49-F238E27FC236}">
                <a16:creationId xmlns:a16="http://schemas.microsoft.com/office/drawing/2014/main" id="{8A497037-95C4-4EBD-8031-6392105FEA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9178"/>
            <a:ext cx="1524000" cy="11041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52F99E7-5ABB-479C-A18D-F23F818C0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300" y="2346889"/>
            <a:ext cx="1595440" cy="12535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home depot logo">
            <a:extLst>
              <a:ext uri="{FF2B5EF4-FFF2-40B4-BE49-F238E27FC236}">
                <a16:creationId xmlns:a16="http://schemas.microsoft.com/office/drawing/2014/main" id="{94652F5E-3773-48C3-8626-6440ECF13B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3969" y="2353867"/>
            <a:ext cx="12192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Disney world logo">
            <a:extLst>
              <a:ext uri="{FF2B5EF4-FFF2-40B4-BE49-F238E27FC236}">
                <a16:creationId xmlns:a16="http://schemas.microsoft.com/office/drawing/2014/main" id="{E547439A-1BBB-4B9A-92F1-CB5BA1C26F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410603"/>
            <a:ext cx="1838860" cy="115252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adt">
            <a:extLst>
              <a:ext uri="{FF2B5EF4-FFF2-40B4-BE49-F238E27FC236}">
                <a16:creationId xmlns:a16="http://schemas.microsoft.com/office/drawing/2014/main" id="{3AA2FB39-2C3D-44B6-AAFF-37E19F7AE1F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2144" y="3878355"/>
            <a:ext cx="116205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facebook">
            <a:extLst>
              <a:ext uri="{FF2B5EF4-FFF2-40B4-BE49-F238E27FC236}">
                <a16:creationId xmlns:a16="http://schemas.microsoft.com/office/drawing/2014/main" id="{BD0E28F1-FFAB-4A21-8C17-C047185E402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6775" y="3908988"/>
            <a:ext cx="2724150" cy="95849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29607FF-5EDB-4C6A-83B6-B478360722AA}"/>
              </a:ext>
            </a:extLst>
          </p:cNvPr>
          <p:cNvSpPr txBox="1"/>
          <p:nvPr/>
        </p:nvSpPr>
        <p:spPr>
          <a:xfrm>
            <a:off x="723900" y="3573067"/>
            <a:ext cx="838200" cy="369332"/>
          </a:xfrm>
          <a:prstGeom prst="rect">
            <a:avLst/>
          </a:prstGeom>
          <a:noFill/>
        </p:spPr>
        <p:txBody>
          <a:bodyPr wrap="square" rtlCol="0">
            <a:spAutoFit/>
          </a:bodyPr>
          <a:lstStyle/>
          <a:p>
            <a:r>
              <a:rPr lang="en-US" sz="800" dirty="0"/>
              <a:t>Achievement</a:t>
            </a:r>
          </a:p>
        </p:txBody>
      </p:sp>
      <p:sp>
        <p:nvSpPr>
          <p:cNvPr id="12" name="TextBox 11">
            <a:extLst>
              <a:ext uri="{FF2B5EF4-FFF2-40B4-BE49-F238E27FC236}">
                <a16:creationId xmlns:a16="http://schemas.microsoft.com/office/drawing/2014/main" id="{83C42C83-4CCD-4250-8544-86C2B94F5E4D}"/>
              </a:ext>
            </a:extLst>
          </p:cNvPr>
          <p:cNvSpPr txBox="1"/>
          <p:nvPr/>
        </p:nvSpPr>
        <p:spPr>
          <a:xfrm>
            <a:off x="3230166" y="3618422"/>
            <a:ext cx="838200" cy="215444"/>
          </a:xfrm>
          <a:prstGeom prst="rect">
            <a:avLst/>
          </a:prstGeom>
          <a:noFill/>
        </p:spPr>
        <p:txBody>
          <a:bodyPr wrap="square" rtlCol="0">
            <a:spAutoFit/>
          </a:bodyPr>
          <a:lstStyle/>
          <a:p>
            <a:r>
              <a:rPr lang="en-US" sz="800" dirty="0"/>
              <a:t>Belonging</a:t>
            </a:r>
          </a:p>
        </p:txBody>
      </p:sp>
      <p:sp>
        <p:nvSpPr>
          <p:cNvPr id="13" name="TextBox 12">
            <a:extLst>
              <a:ext uri="{FF2B5EF4-FFF2-40B4-BE49-F238E27FC236}">
                <a16:creationId xmlns:a16="http://schemas.microsoft.com/office/drawing/2014/main" id="{1C5E4802-F55D-4CD4-B68F-4A13D378FCB8}"/>
              </a:ext>
            </a:extLst>
          </p:cNvPr>
          <p:cNvSpPr txBox="1"/>
          <p:nvPr/>
        </p:nvSpPr>
        <p:spPr>
          <a:xfrm>
            <a:off x="5331620" y="3586283"/>
            <a:ext cx="838200" cy="215444"/>
          </a:xfrm>
          <a:prstGeom prst="rect">
            <a:avLst/>
          </a:prstGeom>
          <a:noFill/>
        </p:spPr>
        <p:txBody>
          <a:bodyPr wrap="square" rtlCol="0">
            <a:spAutoFit/>
          </a:bodyPr>
          <a:lstStyle/>
          <a:p>
            <a:r>
              <a:rPr lang="en-US" sz="800" dirty="0"/>
              <a:t>Competence</a:t>
            </a:r>
          </a:p>
        </p:txBody>
      </p:sp>
      <p:sp>
        <p:nvSpPr>
          <p:cNvPr id="14" name="TextBox 13">
            <a:extLst>
              <a:ext uri="{FF2B5EF4-FFF2-40B4-BE49-F238E27FC236}">
                <a16:creationId xmlns:a16="http://schemas.microsoft.com/office/drawing/2014/main" id="{2AA122E8-5D61-46B2-9E73-B0BA0A6A50D4}"/>
              </a:ext>
            </a:extLst>
          </p:cNvPr>
          <p:cNvSpPr txBox="1"/>
          <p:nvPr/>
        </p:nvSpPr>
        <p:spPr>
          <a:xfrm>
            <a:off x="7348540" y="3629266"/>
            <a:ext cx="838200" cy="215444"/>
          </a:xfrm>
          <a:prstGeom prst="rect">
            <a:avLst/>
          </a:prstGeom>
          <a:noFill/>
        </p:spPr>
        <p:txBody>
          <a:bodyPr wrap="square" rtlCol="0">
            <a:spAutoFit/>
          </a:bodyPr>
          <a:lstStyle/>
          <a:p>
            <a:r>
              <a:rPr lang="en-US" sz="800" dirty="0"/>
              <a:t>Engagement</a:t>
            </a:r>
          </a:p>
        </p:txBody>
      </p:sp>
      <p:sp>
        <p:nvSpPr>
          <p:cNvPr id="15" name="TextBox 14">
            <a:extLst>
              <a:ext uri="{FF2B5EF4-FFF2-40B4-BE49-F238E27FC236}">
                <a16:creationId xmlns:a16="http://schemas.microsoft.com/office/drawing/2014/main" id="{2F11D4DE-A099-4B1C-AD1B-4D062FF27263}"/>
              </a:ext>
            </a:extLst>
          </p:cNvPr>
          <p:cNvSpPr txBox="1"/>
          <p:nvPr/>
        </p:nvSpPr>
        <p:spPr>
          <a:xfrm>
            <a:off x="1809750" y="4885393"/>
            <a:ext cx="838200" cy="215444"/>
          </a:xfrm>
          <a:prstGeom prst="rect">
            <a:avLst/>
          </a:prstGeom>
          <a:noFill/>
        </p:spPr>
        <p:txBody>
          <a:bodyPr wrap="square" rtlCol="0">
            <a:spAutoFit/>
          </a:bodyPr>
          <a:lstStyle/>
          <a:p>
            <a:r>
              <a:rPr lang="en-US" sz="800" dirty="0"/>
              <a:t>Esteem</a:t>
            </a:r>
          </a:p>
        </p:txBody>
      </p:sp>
      <p:sp>
        <p:nvSpPr>
          <p:cNvPr id="16" name="TextBox 15">
            <a:extLst>
              <a:ext uri="{FF2B5EF4-FFF2-40B4-BE49-F238E27FC236}">
                <a16:creationId xmlns:a16="http://schemas.microsoft.com/office/drawing/2014/main" id="{977A3F97-5602-4C9A-80A6-6ADBC2C906FE}"/>
              </a:ext>
            </a:extLst>
          </p:cNvPr>
          <p:cNvSpPr txBox="1"/>
          <p:nvPr/>
        </p:nvSpPr>
        <p:spPr>
          <a:xfrm>
            <a:off x="6898749" y="4389916"/>
            <a:ext cx="838200" cy="215444"/>
          </a:xfrm>
          <a:prstGeom prst="rect">
            <a:avLst/>
          </a:prstGeom>
          <a:noFill/>
        </p:spPr>
        <p:txBody>
          <a:bodyPr wrap="square" rtlCol="0">
            <a:spAutoFit/>
          </a:bodyPr>
          <a:lstStyle/>
          <a:p>
            <a:r>
              <a:rPr lang="en-US" sz="800" dirty="0"/>
              <a:t>Security</a:t>
            </a:r>
          </a:p>
        </p:txBody>
      </p:sp>
    </p:spTree>
    <p:extLst>
      <p:ext uri="{BB962C8B-B14F-4D97-AF65-F5344CB8AC3E}">
        <p14:creationId xmlns:p14="http://schemas.microsoft.com/office/powerpoint/2010/main" val="388811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94097D-C509-4DA9-A00F-BA4BF96AD290}"/>
              </a:ext>
            </a:extLst>
          </p:cNvPr>
          <p:cNvSpPr>
            <a:spLocks noGrp="1"/>
          </p:cNvSpPr>
          <p:nvPr>
            <p:ph type="title"/>
          </p:nvPr>
        </p:nvSpPr>
        <p:spPr/>
        <p:txBody>
          <a:bodyPr/>
          <a:lstStyle/>
          <a:p>
            <a:r>
              <a:rPr lang="en-US" dirty="0"/>
              <a:t>Why is motivation important?</a:t>
            </a:r>
          </a:p>
        </p:txBody>
      </p:sp>
      <p:pic>
        <p:nvPicPr>
          <p:cNvPr id="1026" name="Picture 2" descr="Image result for motivation">
            <a:extLst>
              <a:ext uri="{FF2B5EF4-FFF2-40B4-BE49-F238E27FC236}">
                <a16:creationId xmlns:a16="http://schemas.microsoft.com/office/drawing/2014/main" id="{978EEB8E-86D2-43C2-95E5-4A9789D66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809750"/>
            <a:ext cx="413634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797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B5C0CE-CA30-4400-B58D-2C0488DC60BD}"/>
              </a:ext>
            </a:extLst>
          </p:cNvPr>
          <p:cNvSpPr>
            <a:spLocks noGrp="1"/>
          </p:cNvSpPr>
          <p:nvPr>
            <p:ph type="body" idx="1"/>
          </p:nvPr>
        </p:nvSpPr>
        <p:spPr>
          <a:xfrm>
            <a:off x="457201" y="1314451"/>
            <a:ext cx="3809999" cy="2933699"/>
          </a:xfrm>
        </p:spPr>
        <p:txBody>
          <a:bodyPr/>
          <a:lstStyle/>
          <a:p>
            <a:pPr marL="457200" indent="-457200">
              <a:buFont typeface="Arial" panose="020B0604020202020204" pitchFamily="34" charset="0"/>
              <a:buChar char="•"/>
            </a:pPr>
            <a:r>
              <a:rPr lang="en-US" dirty="0"/>
              <a:t>Contribution</a:t>
            </a:r>
          </a:p>
          <a:p>
            <a:pPr marL="457200" indent="-457200">
              <a:buFont typeface="Arial" panose="020B0604020202020204" pitchFamily="34" charset="0"/>
              <a:buChar char="•"/>
            </a:pPr>
            <a:r>
              <a:rPr lang="en-US" dirty="0"/>
              <a:t>Learn new skill</a:t>
            </a:r>
          </a:p>
          <a:p>
            <a:pPr marL="457200" indent="-457200">
              <a:buFont typeface="Arial" panose="020B0604020202020204" pitchFamily="34" charset="0"/>
              <a:buChar char="•"/>
            </a:pPr>
            <a:r>
              <a:rPr lang="en-US" dirty="0"/>
              <a:t>Ownership of situation</a:t>
            </a:r>
          </a:p>
          <a:p>
            <a:pPr marL="457200" indent="-457200">
              <a:buFont typeface="Arial" panose="020B0604020202020204" pitchFamily="34" charset="0"/>
              <a:buChar char="•"/>
            </a:pPr>
            <a:r>
              <a:rPr lang="en-US" dirty="0"/>
              <a:t>Desire for change</a:t>
            </a:r>
          </a:p>
          <a:p>
            <a:pPr marL="457200" indent="-457200">
              <a:buFont typeface="Arial" panose="020B0604020202020204" pitchFamily="34" charset="0"/>
              <a:buChar char="•"/>
            </a:pPr>
            <a:r>
              <a:rPr lang="en-US" dirty="0"/>
              <a:t>Fun</a:t>
            </a:r>
          </a:p>
        </p:txBody>
      </p:sp>
      <p:sp>
        <p:nvSpPr>
          <p:cNvPr id="3" name="Title 2">
            <a:extLst>
              <a:ext uri="{FF2B5EF4-FFF2-40B4-BE49-F238E27FC236}">
                <a16:creationId xmlns:a16="http://schemas.microsoft.com/office/drawing/2014/main" id="{8B45F3AD-6765-41A3-8458-EBDF556F1DC0}"/>
              </a:ext>
            </a:extLst>
          </p:cNvPr>
          <p:cNvSpPr>
            <a:spLocks noGrp="1"/>
          </p:cNvSpPr>
          <p:nvPr>
            <p:ph type="title"/>
          </p:nvPr>
        </p:nvSpPr>
        <p:spPr/>
        <p:txBody>
          <a:bodyPr/>
          <a:lstStyle/>
          <a:p>
            <a:r>
              <a:rPr lang="en-US" dirty="0"/>
              <a:t>What is your motivation?</a:t>
            </a:r>
          </a:p>
        </p:txBody>
      </p:sp>
      <p:sp>
        <p:nvSpPr>
          <p:cNvPr id="4" name="Text Placeholder 1">
            <a:extLst>
              <a:ext uri="{FF2B5EF4-FFF2-40B4-BE49-F238E27FC236}">
                <a16:creationId xmlns:a16="http://schemas.microsoft.com/office/drawing/2014/main" id="{4F22D5AB-A598-473F-9E6A-F354D99FF253}"/>
              </a:ext>
            </a:extLst>
          </p:cNvPr>
          <p:cNvSpPr txBox="1">
            <a:spLocks/>
          </p:cNvSpPr>
          <p:nvPr/>
        </p:nvSpPr>
        <p:spPr>
          <a:xfrm>
            <a:off x="4560094" y="1276350"/>
            <a:ext cx="3809999" cy="2933699"/>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0" marR="0" lvl="0" indent="0" algn="l" rtl="0">
              <a:lnSpc>
                <a:spcPct val="100000"/>
              </a:lnSpc>
              <a:spcBef>
                <a:spcPts val="640"/>
              </a:spcBef>
              <a:spcAft>
                <a:spcPts val="0"/>
              </a:spcAft>
              <a:buClr>
                <a:srgbClr val="003974"/>
              </a:buClr>
              <a:buSzPct val="100000"/>
              <a:buFont typeface="Arial"/>
              <a:buNone/>
              <a:defRPr sz="2800" b="0" i="0" u="none" strike="noStrike" cap="none">
                <a:solidFill>
                  <a:schemeClr val="dk1"/>
                </a:solidFill>
                <a:latin typeface="Arial" panose="020B0604020202020204" pitchFamily="34" charset="0"/>
                <a:ea typeface="Verdana"/>
                <a:cs typeface="Arial" panose="020B0604020202020204" pitchFamily="34" charset="0"/>
                <a:sym typeface="Verdana"/>
              </a:defRPr>
            </a:lvl1pPr>
            <a:lvl2pPr marL="742950" marR="0" lvl="1" indent="-152400" algn="l" rtl="0">
              <a:lnSpc>
                <a:spcPct val="100000"/>
              </a:lnSpc>
              <a:spcBef>
                <a:spcPts val="560"/>
              </a:spcBef>
              <a:spcAft>
                <a:spcPts val="0"/>
              </a:spcAft>
              <a:buClr>
                <a:srgbClr val="003974"/>
              </a:buClr>
              <a:buSzPct val="75000"/>
              <a:buFont typeface="Noto Sans Symbols"/>
              <a:buChar char="▪"/>
              <a:defRPr sz="2800" b="0" i="0" u="none" strike="noStrike" cap="none">
                <a:solidFill>
                  <a:schemeClr val="dk1"/>
                </a:solidFill>
                <a:latin typeface="Verdana"/>
                <a:ea typeface="Verdana"/>
                <a:cs typeface="Verdana"/>
                <a:sym typeface="Verdana"/>
              </a:defRPr>
            </a:lvl2pPr>
            <a:lvl3pPr marL="1143000" marR="0" lvl="2" indent="-76200" algn="l" rtl="0">
              <a:lnSpc>
                <a:spcPct val="100000"/>
              </a:lnSpc>
              <a:spcBef>
                <a:spcPts val="480"/>
              </a:spcBef>
              <a:spcAft>
                <a:spcPts val="0"/>
              </a:spcAft>
              <a:buClr>
                <a:srgbClr val="003974"/>
              </a:buClr>
              <a:buSzPct val="100000"/>
              <a:buFont typeface="Noto Sans Symbols"/>
              <a:buChar char="•"/>
              <a:defRPr sz="2400" b="0" i="0" u="none" strike="noStrike" cap="none">
                <a:solidFill>
                  <a:schemeClr val="dk1"/>
                </a:solidFill>
                <a:latin typeface="Verdana"/>
                <a:ea typeface="Verdana"/>
                <a:cs typeface="Verdana"/>
                <a:sym typeface="Verdana"/>
              </a:defRPr>
            </a:lvl3pPr>
            <a:lvl4pPr marL="1600200" marR="0" lvl="3" indent="-133350" algn="l" rtl="0">
              <a:lnSpc>
                <a:spcPct val="100000"/>
              </a:lnSpc>
              <a:spcBef>
                <a:spcPts val="400"/>
              </a:spcBef>
              <a:spcAft>
                <a:spcPts val="0"/>
              </a:spcAft>
              <a:buClr>
                <a:srgbClr val="003974"/>
              </a:buClr>
              <a:buSzPct val="75000"/>
              <a:buFont typeface="Courier New"/>
              <a:buChar char="o"/>
              <a:defRPr sz="2000" b="0" i="0" u="none" strike="noStrike" cap="none">
                <a:solidFill>
                  <a:schemeClr val="dk1"/>
                </a:solidFill>
                <a:latin typeface="Verdana"/>
                <a:ea typeface="Verdana"/>
                <a:cs typeface="Verdana"/>
                <a:sym typeface="Verdana"/>
              </a:defRPr>
            </a:lvl4pPr>
            <a:lvl5pPr marL="2060575" marR="0" lvl="4" indent="-104775" algn="l" rtl="0">
              <a:lnSpc>
                <a:spcPct val="100000"/>
              </a:lnSpc>
              <a:spcBef>
                <a:spcPts val="400"/>
              </a:spcBef>
              <a:spcAft>
                <a:spcPts val="0"/>
              </a:spcAft>
              <a:buClr>
                <a:srgbClr val="003974"/>
              </a:buClr>
              <a:buSzPct val="100000"/>
              <a:buFont typeface="Calibri"/>
              <a:buChar char="­"/>
              <a:defRPr sz="2000" b="0" i="0" u="none" strike="noStrike" cap="none">
                <a:solidFill>
                  <a:schemeClr val="dk1"/>
                </a:solidFill>
                <a:latin typeface="Verdana"/>
                <a:ea typeface="Verdana"/>
                <a:cs typeface="Verdana"/>
                <a:sym typeface="Verdana"/>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pPr marL="457200" indent="-457200">
              <a:buFont typeface="Arial" panose="020B0604020202020204" pitchFamily="34" charset="0"/>
              <a:buChar char="•"/>
            </a:pPr>
            <a:r>
              <a:rPr lang="en-US" dirty="0"/>
              <a:t>Meet new people</a:t>
            </a:r>
          </a:p>
          <a:p>
            <a:pPr marL="457200" indent="-457200">
              <a:buFont typeface="Arial" panose="020B0604020202020204" pitchFamily="34" charset="0"/>
              <a:buChar char="•"/>
            </a:pPr>
            <a:r>
              <a:rPr lang="en-US" dirty="0"/>
              <a:t>Personally asked</a:t>
            </a:r>
          </a:p>
          <a:p>
            <a:pPr marL="457200" indent="-457200">
              <a:buFont typeface="Arial" panose="020B0604020202020204" pitchFamily="34" charset="0"/>
              <a:buChar char="•"/>
            </a:pPr>
            <a:r>
              <a:rPr lang="en-US" dirty="0"/>
              <a:t>Organization participation</a:t>
            </a:r>
          </a:p>
          <a:p>
            <a:pPr marL="457200" indent="-457200">
              <a:buFont typeface="Arial" panose="020B0604020202020204" pitchFamily="34" charset="0"/>
              <a:buChar char="•"/>
            </a:pPr>
            <a:r>
              <a:rPr lang="en-US" dirty="0"/>
              <a:t>Enjoy the work</a:t>
            </a:r>
          </a:p>
          <a:p>
            <a:pPr marL="457200" indent="-457200">
              <a:buFont typeface="Arial" panose="020B0604020202020204" pitchFamily="34" charset="0"/>
              <a:buChar char="•"/>
            </a:pPr>
            <a:r>
              <a:rPr lang="en-US" dirty="0"/>
              <a:t>Other</a:t>
            </a:r>
          </a:p>
        </p:txBody>
      </p:sp>
    </p:spTree>
    <p:extLst>
      <p:ext uri="{BB962C8B-B14F-4D97-AF65-F5344CB8AC3E}">
        <p14:creationId xmlns:p14="http://schemas.microsoft.com/office/powerpoint/2010/main" val="2190409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C64202-3A8E-4542-BC7B-B59A5ACEBAE8}"/>
              </a:ext>
            </a:extLst>
          </p:cNvPr>
          <p:cNvSpPr>
            <a:spLocks noGrp="1"/>
          </p:cNvSpPr>
          <p:nvPr>
            <p:ph type="body" idx="1"/>
          </p:nvPr>
        </p:nvSpPr>
        <p:spPr>
          <a:xfrm>
            <a:off x="457201" y="1314451"/>
            <a:ext cx="8229600" cy="2933699"/>
          </a:xfrm>
        </p:spPr>
        <p:txBody>
          <a:bodyPr/>
          <a:lstStyle/>
          <a:p>
            <a:pPr marL="514350" indent="-514350">
              <a:buFont typeface="+mj-lt"/>
              <a:buAutoNum type="arabicPeriod"/>
            </a:pPr>
            <a:r>
              <a:rPr lang="en-US" dirty="0"/>
              <a:t>Know their reasons for volunteering</a:t>
            </a:r>
          </a:p>
          <a:p>
            <a:pPr marL="514350" indent="-514350">
              <a:buFont typeface="+mj-lt"/>
              <a:buAutoNum type="arabicPeriod"/>
            </a:pPr>
            <a:r>
              <a:rPr lang="en-US" dirty="0"/>
              <a:t>Communicate</a:t>
            </a:r>
          </a:p>
          <a:p>
            <a:pPr marL="514350" indent="-514350">
              <a:buFont typeface="+mj-lt"/>
              <a:buAutoNum type="arabicPeriod"/>
            </a:pPr>
            <a:r>
              <a:rPr lang="en-US" dirty="0"/>
              <a:t>Value people’s time</a:t>
            </a:r>
          </a:p>
          <a:p>
            <a:pPr marL="514350" indent="-514350">
              <a:buFont typeface="+mj-lt"/>
              <a:buAutoNum type="arabicPeriod"/>
            </a:pPr>
            <a:r>
              <a:rPr lang="en-US" dirty="0"/>
              <a:t>Play to their strengths</a:t>
            </a:r>
          </a:p>
          <a:p>
            <a:pPr marL="514350" indent="-514350">
              <a:buFont typeface="+mj-lt"/>
              <a:buAutoNum type="arabicPeriod"/>
            </a:pPr>
            <a:r>
              <a:rPr lang="en-US" dirty="0"/>
              <a:t>Show your appreciation</a:t>
            </a:r>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6C119180-EDAF-4D96-8674-4381CE01AC06}"/>
              </a:ext>
            </a:extLst>
          </p:cNvPr>
          <p:cNvSpPr>
            <a:spLocks noGrp="1"/>
          </p:cNvSpPr>
          <p:nvPr>
            <p:ph type="title"/>
          </p:nvPr>
        </p:nvSpPr>
        <p:spPr/>
        <p:txBody>
          <a:bodyPr/>
          <a:lstStyle/>
          <a:p>
            <a:r>
              <a:rPr lang="en-US" dirty="0"/>
              <a:t>Ways to motivate volunteers</a:t>
            </a:r>
          </a:p>
        </p:txBody>
      </p:sp>
    </p:spTree>
    <p:extLst>
      <p:ext uri="{BB962C8B-B14F-4D97-AF65-F5344CB8AC3E}">
        <p14:creationId xmlns:p14="http://schemas.microsoft.com/office/powerpoint/2010/main" val="1937256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CBCD30-6680-4929-B5A0-9C461D055F99}"/>
              </a:ext>
            </a:extLst>
          </p:cNvPr>
          <p:cNvSpPr>
            <a:spLocks noGrp="1"/>
          </p:cNvSpPr>
          <p:nvPr>
            <p:ph type="body" idx="1"/>
          </p:nvPr>
        </p:nvSpPr>
        <p:spPr/>
        <p:txBody>
          <a:bodyPr/>
          <a:lstStyle/>
          <a:p>
            <a:pPr marL="457200" indent="-457200">
              <a:buFont typeface="Arial" panose="020B0604020202020204" pitchFamily="34" charset="0"/>
              <a:buChar char="•"/>
            </a:pPr>
            <a:r>
              <a:rPr lang="en-US" dirty="0"/>
              <a:t>What motivated you to join Kiwanis?</a:t>
            </a:r>
          </a:p>
          <a:p>
            <a:pPr marL="457200" indent="-457200">
              <a:buFont typeface="Arial" panose="020B0604020202020204" pitchFamily="34" charset="0"/>
              <a:buChar char="•"/>
            </a:pPr>
            <a:r>
              <a:rPr lang="en-US" dirty="0"/>
              <a:t>What has motivated you to stay in Kiwanis?</a:t>
            </a:r>
          </a:p>
          <a:p>
            <a:pPr marL="457200" indent="-457200">
              <a:buFont typeface="Arial" panose="020B0604020202020204" pitchFamily="34" charset="0"/>
              <a:buChar char="•"/>
            </a:pPr>
            <a:r>
              <a:rPr lang="en-US" dirty="0"/>
              <a:t>Has that motivation changed?</a:t>
            </a:r>
          </a:p>
          <a:p>
            <a:pPr marL="457200" indent="-457200">
              <a:buFont typeface="Arial" panose="020B0604020202020204" pitchFamily="34" charset="0"/>
              <a:buChar char="•"/>
            </a:pPr>
            <a:r>
              <a:rPr lang="en-US" dirty="0"/>
              <a:t>How do you motivate the members in your club?</a:t>
            </a:r>
          </a:p>
        </p:txBody>
      </p:sp>
      <p:sp>
        <p:nvSpPr>
          <p:cNvPr id="3" name="Title 2">
            <a:extLst>
              <a:ext uri="{FF2B5EF4-FFF2-40B4-BE49-F238E27FC236}">
                <a16:creationId xmlns:a16="http://schemas.microsoft.com/office/drawing/2014/main" id="{66CA10C5-04FC-40A7-81BE-79886261464C}"/>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007378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6C4554-8780-4D3E-ACA5-83D72F97771F}"/>
              </a:ext>
            </a:extLst>
          </p:cNvPr>
          <p:cNvSpPr>
            <a:spLocks noGrp="1"/>
          </p:cNvSpPr>
          <p:nvPr>
            <p:ph type="title"/>
          </p:nvPr>
        </p:nvSpPr>
        <p:spPr/>
        <p:txBody>
          <a:bodyPr/>
          <a:lstStyle/>
          <a:p>
            <a:r>
              <a:rPr lang="en-US" dirty="0"/>
              <a:t>Thank you!</a:t>
            </a:r>
          </a:p>
        </p:txBody>
      </p:sp>
      <p:pic>
        <p:nvPicPr>
          <p:cNvPr id="9218" name="Picture 2" descr="Image result for motivation">
            <a:extLst>
              <a:ext uri="{FF2B5EF4-FFF2-40B4-BE49-F238E27FC236}">
                <a16:creationId xmlns:a16="http://schemas.microsoft.com/office/drawing/2014/main" id="{18FB3C8D-4F15-4675-86B8-78C09CCA6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9350" y="1230133"/>
            <a:ext cx="4305300" cy="26832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7E16EF0-3821-48BE-89E7-0998B17C33F4}"/>
              </a:ext>
            </a:extLst>
          </p:cNvPr>
          <p:cNvSpPr txBox="1"/>
          <p:nvPr/>
        </p:nvSpPr>
        <p:spPr>
          <a:xfrm>
            <a:off x="2895600" y="4278134"/>
            <a:ext cx="3124200" cy="523220"/>
          </a:xfrm>
          <a:prstGeom prst="rect">
            <a:avLst/>
          </a:prstGeom>
          <a:noFill/>
        </p:spPr>
        <p:txBody>
          <a:bodyPr wrap="square" rtlCol="0">
            <a:spAutoFit/>
          </a:bodyPr>
          <a:lstStyle/>
          <a:p>
            <a:pPr algn="ctr"/>
            <a:r>
              <a:rPr lang="en-US" dirty="0"/>
              <a:t>Emily Sharp </a:t>
            </a:r>
          </a:p>
          <a:p>
            <a:pPr algn="ctr"/>
            <a:r>
              <a:rPr lang="en-US" dirty="0">
                <a:hlinkClick r:id="rId4"/>
              </a:rPr>
              <a:t>Esharp@kiwanis.org</a:t>
            </a:r>
            <a:r>
              <a:rPr lang="en-US" dirty="0"/>
              <a:t> </a:t>
            </a:r>
          </a:p>
        </p:txBody>
      </p:sp>
    </p:spTree>
    <p:extLst>
      <p:ext uri="{BB962C8B-B14F-4D97-AF65-F5344CB8AC3E}">
        <p14:creationId xmlns:p14="http://schemas.microsoft.com/office/powerpoint/2010/main" val="2643424936"/>
      </p:ext>
    </p:extLst>
  </p:cSld>
  <p:clrMapOvr>
    <a:masterClrMapping/>
  </p:clrMapOvr>
</p:sld>
</file>

<file path=ppt/theme/theme1.xml><?xml version="1.0" encoding="utf-8"?>
<a:theme xmlns:a="http://schemas.openxmlformats.org/drawingml/2006/main" name="Kiwanis PP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3031</TotalTime>
  <Words>1555</Words>
  <Application>Microsoft Office PowerPoint</Application>
  <PresentationFormat>On-screen Show (16:9)</PresentationFormat>
  <Paragraphs>81</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Courier New</vt:lpstr>
      <vt:lpstr>Noto Sans Symbols</vt:lpstr>
      <vt:lpstr>Symbol</vt:lpstr>
      <vt:lpstr>Tahoma</vt:lpstr>
      <vt:lpstr>Times New Roman</vt:lpstr>
      <vt:lpstr>Verdana</vt:lpstr>
      <vt:lpstr>Kiwanis PPT Template</vt:lpstr>
      <vt:lpstr>Get your club mojo back: motivate &amp; value members</vt:lpstr>
      <vt:lpstr>Motivation – know, find, share</vt:lpstr>
      <vt:lpstr>Maslow’s Hierarchy of Needs</vt:lpstr>
      <vt:lpstr>Motivational Marketing</vt:lpstr>
      <vt:lpstr>Why is motivation important?</vt:lpstr>
      <vt:lpstr>What is your motivation?</vt:lpstr>
      <vt:lpstr>Ways to motivate volunteers</vt:lpstr>
      <vt:lpstr>Discussion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Kiwanis PowerPoint Template</dc:title>
  <dc:creator>Steven Hadt</dc:creator>
  <cp:lastModifiedBy>Emily Sharp</cp:lastModifiedBy>
  <cp:revision>150</cp:revision>
  <dcterms:modified xsi:type="dcterms:W3CDTF">2021-02-25T12:50:14Z</dcterms:modified>
</cp:coreProperties>
</file>